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3" r:id="rId1"/>
  </p:sldMasterIdLst>
  <p:notesMasterIdLst>
    <p:notesMasterId r:id="rId106"/>
  </p:notesMasterIdLst>
  <p:handoutMasterIdLst>
    <p:handoutMasterId r:id="rId107"/>
  </p:handoutMasterIdLst>
  <p:sldIdLst>
    <p:sldId id="329" r:id="rId2"/>
    <p:sldId id="367" r:id="rId3"/>
    <p:sldId id="328" r:id="rId4"/>
    <p:sldId id="344" r:id="rId5"/>
    <p:sldId id="377" r:id="rId6"/>
    <p:sldId id="378" r:id="rId7"/>
    <p:sldId id="379" r:id="rId8"/>
    <p:sldId id="381" r:id="rId9"/>
    <p:sldId id="380" r:id="rId10"/>
    <p:sldId id="382" r:id="rId11"/>
    <p:sldId id="383" r:id="rId12"/>
    <p:sldId id="385" r:id="rId13"/>
    <p:sldId id="386" r:id="rId14"/>
    <p:sldId id="387" r:id="rId15"/>
    <p:sldId id="388" r:id="rId16"/>
    <p:sldId id="389" r:id="rId17"/>
    <p:sldId id="390" r:id="rId18"/>
    <p:sldId id="391" r:id="rId19"/>
    <p:sldId id="393" r:id="rId20"/>
    <p:sldId id="394" r:id="rId21"/>
    <p:sldId id="395" r:id="rId22"/>
    <p:sldId id="396" r:id="rId23"/>
    <p:sldId id="397" r:id="rId24"/>
    <p:sldId id="398" r:id="rId25"/>
    <p:sldId id="399" r:id="rId26"/>
    <p:sldId id="489" r:id="rId27"/>
    <p:sldId id="490" r:id="rId28"/>
    <p:sldId id="402" r:id="rId29"/>
    <p:sldId id="403" r:id="rId30"/>
    <p:sldId id="404" r:id="rId31"/>
    <p:sldId id="405" r:id="rId32"/>
    <p:sldId id="406" r:id="rId33"/>
    <p:sldId id="407" r:id="rId34"/>
    <p:sldId id="408" r:id="rId35"/>
    <p:sldId id="409" r:id="rId36"/>
    <p:sldId id="410" r:id="rId37"/>
    <p:sldId id="411" r:id="rId38"/>
    <p:sldId id="412" r:id="rId39"/>
    <p:sldId id="413" r:id="rId40"/>
    <p:sldId id="414" r:id="rId41"/>
    <p:sldId id="416" r:id="rId42"/>
    <p:sldId id="417" r:id="rId43"/>
    <p:sldId id="418" r:id="rId44"/>
    <p:sldId id="419" r:id="rId45"/>
    <p:sldId id="422" r:id="rId46"/>
    <p:sldId id="423" r:id="rId47"/>
    <p:sldId id="424" r:id="rId48"/>
    <p:sldId id="425" r:id="rId49"/>
    <p:sldId id="426" r:id="rId50"/>
    <p:sldId id="427" r:id="rId51"/>
    <p:sldId id="428" r:id="rId52"/>
    <p:sldId id="429" r:id="rId53"/>
    <p:sldId id="430" r:id="rId54"/>
    <p:sldId id="431" r:id="rId55"/>
    <p:sldId id="432" r:id="rId56"/>
    <p:sldId id="433" r:id="rId57"/>
    <p:sldId id="434" r:id="rId58"/>
    <p:sldId id="435" r:id="rId59"/>
    <p:sldId id="488" r:id="rId60"/>
    <p:sldId id="439" r:id="rId61"/>
    <p:sldId id="440" r:id="rId62"/>
    <p:sldId id="441" r:id="rId63"/>
    <p:sldId id="442" r:id="rId64"/>
    <p:sldId id="443" r:id="rId65"/>
    <p:sldId id="444" r:id="rId66"/>
    <p:sldId id="445" r:id="rId67"/>
    <p:sldId id="446" r:id="rId68"/>
    <p:sldId id="447" r:id="rId69"/>
    <p:sldId id="448" r:id="rId70"/>
    <p:sldId id="449" r:id="rId71"/>
    <p:sldId id="491" r:id="rId72"/>
    <p:sldId id="451" r:id="rId73"/>
    <p:sldId id="452" r:id="rId74"/>
    <p:sldId id="453" r:id="rId75"/>
    <p:sldId id="454" r:id="rId76"/>
    <p:sldId id="457" r:id="rId77"/>
    <p:sldId id="458" r:id="rId78"/>
    <p:sldId id="492" r:id="rId79"/>
    <p:sldId id="460" r:id="rId80"/>
    <p:sldId id="462" r:id="rId81"/>
    <p:sldId id="463" r:id="rId82"/>
    <p:sldId id="464" r:id="rId83"/>
    <p:sldId id="465" r:id="rId84"/>
    <p:sldId id="466" r:id="rId85"/>
    <p:sldId id="467" r:id="rId86"/>
    <p:sldId id="468" r:id="rId87"/>
    <p:sldId id="469" r:id="rId88"/>
    <p:sldId id="472" r:id="rId89"/>
    <p:sldId id="493" r:id="rId90"/>
    <p:sldId id="473" r:id="rId91"/>
    <p:sldId id="494" r:id="rId92"/>
    <p:sldId id="475" r:id="rId93"/>
    <p:sldId id="476" r:id="rId94"/>
    <p:sldId id="477" r:id="rId95"/>
    <p:sldId id="478" r:id="rId96"/>
    <p:sldId id="480" r:id="rId97"/>
    <p:sldId id="481" r:id="rId98"/>
    <p:sldId id="482" r:id="rId99"/>
    <p:sldId id="483" r:id="rId100"/>
    <p:sldId id="485" r:id="rId101"/>
    <p:sldId id="486" r:id="rId102"/>
    <p:sldId id="487" r:id="rId103"/>
    <p:sldId id="495" r:id="rId104"/>
    <p:sldId id="362" r:id="rId10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9" autoAdjust="0"/>
    <p:restoredTop sz="96429" autoAdjust="0"/>
  </p:normalViewPr>
  <p:slideViewPr>
    <p:cSldViewPr>
      <p:cViewPr varScale="1">
        <p:scale>
          <a:sx n="86" d="100"/>
          <a:sy n="86" d="100"/>
        </p:scale>
        <p:origin x="276" y="84"/>
      </p:cViewPr>
      <p:guideLst>
        <p:guide orient="horz" pos="2159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C87C3E9-2372-4D2D-A8FE-578D26F0CAB8}" type="datetime1">
              <a:rPr lang="ko-KR" altLang="en-US"/>
              <a:pPr lvl="0">
                <a:defRPr/>
              </a:pPr>
              <a:t>2023-07-09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D2126D6-8CEA-47E8-B467-8C3047BBCAC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5BC3899-2E4F-4D3A-8D29-BF4BDDE21DE2}" type="datetime1">
              <a:rPr lang="ko-KR" altLang="en-US"/>
              <a:pPr lvl="0">
                <a:defRPr/>
              </a:pPr>
              <a:t>2023-07-09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89363BF-43B7-4F43-ABD0-D052F59FCD1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562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366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337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729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860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22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097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05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931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931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619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669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74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75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76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77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78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80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81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82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83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84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85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86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87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88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89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91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278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93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94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95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96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97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98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99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100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101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575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102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103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964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964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500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368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EA362A-439F-7401-3695-9BFC25802357}"/>
              </a:ext>
            </a:extLst>
          </p:cNvPr>
          <p:cNvSpPr/>
          <p:nvPr userDrawn="1"/>
        </p:nvSpPr>
        <p:spPr>
          <a:xfrm>
            <a:off x="0" y="0"/>
            <a:ext cx="400223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E77C1C-530D-D8E4-1284-51B10F003D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3" y="1448780"/>
            <a:ext cx="2817357" cy="3915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27427-DD2C-11E3-4DB4-C92F8D4325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56965" y="2258870"/>
            <a:ext cx="4410490" cy="1089632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BF68B12-AC96-3A95-0654-DCD3395CAA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7467" y="3654025"/>
            <a:ext cx="4274842" cy="480053"/>
          </a:xfrm>
        </p:spPr>
        <p:txBody>
          <a:bodyPr>
            <a:normAutofit/>
          </a:bodyPr>
          <a:lstStyle>
            <a:lvl1pPr marL="0" indent="0">
              <a:buNone/>
              <a:defRPr sz="2000" spc="-3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 dirty="0"/>
              <a:t>PART </a:t>
            </a:r>
            <a:r>
              <a:rPr lang="en-US" altLang="ko-KR" dirty="0" err="1"/>
              <a:t>nn</a:t>
            </a:r>
            <a:r>
              <a:rPr lang="en-US" altLang="ko-KR" dirty="0"/>
              <a:t> </a:t>
            </a:r>
            <a:r>
              <a:rPr lang="ko-KR" altLang="en-US" dirty="0" err="1"/>
              <a:t>파트명</a:t>
            </a:r>
            <a:endParaRPr lang="en-US" altLang="ko-KR" dirty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54321C05-52AF-BCDB-3928-7DDDBEBD88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467" y="4134078"/>
            <a:ext cx="4274842" cy="660916"/>
          </a:xfrm>
        </p:spPr>
        <p:txBody>
          <a:bodyPr>
            <a:noAutofit/>
          </a:bodyPr>
          <a:lstStyle>
            <a:lvl1pPr marL="0" indent="0">
              <a:buNone/>
              <a:defRPr sz="2400" spc="-30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 dirty="0"/>
              <a:t>CHAPTER </a:t>
            </a:r>
            <a:r>
              <a:rPr lang="en-US" altLang="ko-KR" dirty="0" err="1"/>
              <a:t>nn</a:t>
            </a:r>
            <a:r>
              <a:rPr lang="en-US" altLang="ko-KR" dirty="0"/>
              <a:t> </a:t>
            </a:r>
            <a:r>
              <a:rPr lang="ko-KR" altLang="en-US" dirty="0" err="1"/>
              <a:t>챕터명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5371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EA362A-439F-7401-3695-9BFC25802357}"/>
              </a:ext>
            </a:extLst>
          </p:cNvPr>
          <p:cNvSpPr/>
          <p:nvPr userDrawn="1"/>
        </p:nvSpPr>
        <p:spPr>
          <a:xfrm>
            <a:off x="0" y="0"/>
            <a:ext cx="400223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E77C1C-530D-D8E4-1284-51B10F003D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6" y="893878"/>
            <a:ext cx="2817357" cy="5070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27427-DD2C-11E3-4DB4-C92F8D4325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56965" y="1928834"/>
            <a:ext cx="4410490" cy="1419668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BF68B12-AC96-3A95-0654-DCD3395CAA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7467" y="3789042"/>
            <a:ext cx="4274842" cy="480053"/>
          </a:xfrm>
        </p:spPr>
        <p:txBody>
          <a:bodyPr>
            <a:normAutofit/>
          </a:bodyPr>
          <a:lstStyle>
            <a:lvl1pPr marL="0" indent="0">
              <a:buNone/>
              <a:defRPr sz="2000" spc="-3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 dirty="0"/>
              <a:t>PART </a:t>
            </a:r>
            <a:r>
              <a:rPr lang="en-US" altLang="ko-KR" dirty="0" err="1"/>
              <a:t>nn</a:t>
            </a:r>
            <a:r>
              <a:rPr lang="en-US" altLang="ko-KR" dirty="0"/>
              <a:t> </a:t>
            </a:r>
            <a:r>
              <a:rPr lang="ko-KR" altLang="en-US" dirty="0" err="1"/>
              <a:t>파트명</a:t>
            </a:r>
            <a:endParaRPr lang="en-US" altLang="ko-KR" dirty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54321C05-52AF-BCDB-3928-7DDDBEBD88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467" y="4269095"/>
            <a:ext cx="4274842" cy="660916"/>
          </a:xfrm>
        </p:spPr>
        <p:txBody>
          <a:bodyPr>
            <a:noAutofit/>
          </a:bodyPr>
          <a:lstStyle>
            <a:lvl1pPr marL="0" indent="0">
              <a:buNone/>
              <a:defRPr sz="2400" spc="-30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 dirty="0"/>
              <a:t>CHAPTER </a:t>
            </a:r>
            <a:r>
              <a:rPr lang="en-US" altLang="ko-KR" dirty="0" err="1"/>
              <a:t>nn</a:t>
            </a:r>
            <a:r>
              <a:rPr lang="en-US" altLang="ko-KR" dirty="0"/>
              <a:t> </a:t>
            </a:r>
            <a:r>
              <a:rPr lang="ko-KR" altLang="en-US" dirty="0" err="1"/>
              <a:t>챕터명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저작권안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C6CB981-A278-814B-ABD2-3DE2D9DE144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" y="1489316"/>
            <a:ext cx="9143999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2000" b="0" spc="-150" dirty="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IT </a:t>
            </a:r>
            <a:r>
              <a:rPr lang="en-US" altLang="ko-KR" sz="2000" b="0" spc="-150" dirty="0" err="1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CookBook</a:t>
            </a:r>
            <a:r>
              <a:rPr lang="en-US" altLang="ko-KR" sz="2000" b="0" spc="-150" dirty="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b="0" spc="-150" dirty="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파이썬 데이터 분석 </a:t>
            </a:r>
            <a:r>
              <a:rPr lang="en-US" altLang="ko-KR" sz="2000" b="0" spc="-150" dirty="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for Beginner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DB09CF2-2E30-D647-D245-06258A020757}"/>
              </a:ext>
            </a:extLst>
          </p:cNvPr>
          <p:cNvSpPr txBox="1"/>
          <p:nvPr userDrawn="1"/>
        </p:nvSpPr>
        <p:spPr>
          <a:xfrm>
            <a:off x="1" y="2648914"/>
            <a:ext cx="9143998" cy="1132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defRPr/>
            </a:pPr>
            <a:endParaRPr lang="en-US" altLang="ko-KR" sz="1000" dirty="0">
              <a:solidFill>
                <a:srgbClr val="222222"/>
              </a:solidFill>
              <a:latin typeface="+mn-lt"/>
            </a:endParaRPr>
          </a:p>
          <a:p>
            <a:pPr algn="ctr">
              <a:defRPr/>
            </a:pPr>
            <a:r>
              <a:rPr lang="en-US" altLang="ko-KR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[</a:t>
            </a:r>
            <a:r>
              <a:rPr lang="ko-KR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강의교안 이용 안내</a:t>
            </a:r>
            <a:r>
              <a:rPr lang="en-US" altLang="ko-KR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]</a:t>
            </a:r>
          </a:p>
          <a:p>
            <a:pPr algn="ctr">
              <a:defRPr/>
            </a:pPr>
            <a:endParaRPr lang="en-US" altLang="ko-KR" sz="1000" dirty="0">
              <a:solidFill>
                <a:prstClr val="black"/>
              </a:solidFill>
              <a:latin typeface="+mn-lt"/>
            </a:endParaRPr>
          </a:p>
          <a:p>
            <a:pPr marL="0" indent="0" algn="ctr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본 강의교안의 저작권은 </a:t>
            </a:r>
            <a:r>
              <a:rPr lang="ko-KR" altLang="en-US" sz="1400" b="1" spc="-100" dirty="0">
                <a:solidFill>
                  <a:prstClr val="black"/>
                </a:solidFill>
                <a:latin typeface="+mn-lt"/>
              </a:rPr>
              <a:t>우재남</a:t>
            </a: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과 </a:t>
            </a:r>
            <a:r>
              <a:rPr lang="ko-KR" altLang="en-US" sz="1400" b="1" spc="-100" dirty="0" err="1">
                <a:solidFill>
                  <a:prstClr val="black"/>
                </a:solidFill>
                <a:latin typeface="+mn-lt"/>
              </a:rPr>
              <a:t>한빛아카데미㈜</a:t>
            </a:r>
            <a:r>
              <a:rPr lang="ko-KR" altLang="en-US" sz="1400" spc="-100" dirty="0" err="1">
                <a:solidFill>
                  <a:prstClr val="black"/>
                </a:solidFill>
                <a:latin typeface="+mn-lt"/>
              </a:rPr>
              <a:t>에</a:t>
            </a: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 있습니다</a:t>
            </a:r>
            <a:r>
              <a:rPr lang="en-US" altLang="ko-KR" sz="1400" spc="-100" dirty="0">
                <a:solidFill>
                  <a:prstClr val="black"/>
                </a:solidFill>
                <a:latin typeface="+mn-lt"/>
              </a:rPr>
              <a:t>.</a:t>
            </a:r>
          </a:p>
          <a:p>
            <a:pPr marL="0" indent="0" algn="ctr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이 자료는 강의 보조자료로 제공되는 것으로</a:t>
            </a:r>
            <a:r>
              <a:rPr lang="en-US" altLang="ko-KR" sz="1400" spc="-100" dirty="0">
                <a:solidFill>
                  <a:prstClr val="black"/>
                </a:solidFill>
                <a:latin typeface="+mn-lt"/>
              </a:rPr>
              <a:t>, </a:t>
            </a: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무단 전재 및 배포를 금합니다</a:t>
            </a:r>
            <a:r>
              <a:rPr lang="en-US" altLang="ko-KR" sz="1400" spc="-100">
                <a:solidFill>
                  <a:prstClr val="black"/>
                </a:solidFill>
                <a:latin typeface="+mn-lt"/>
              </a:rPr>
              <a:t>.</a:t>
            </a:r>
            <a:endParaRPr lang="en-US" altLang="ko-KR" sz="1400" spc="-1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D0FB39F7-9A65-D73B-D193-4DAB1CC6248E}"/>
              </a:ext>
            </a:extLst>
          </p:cNvPr>
          <p:cNvSpPr/>
          <p:nvPr userDrawn="1"/>
        </p:nvSpPr>
        <p:spPr>
          <a:xfrm>
            <a:off x="323057" y="434276"/>
            <a:ext cx="8497887" cy="6055064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9A5F3A"/>
              </a:solidFill>
            </a:endParaRPr>
          </a:p>
        </p:txBody>
      </p:sp>
      <p:pic>
        <p:nvPicPr>
          <p:cNvPr id="9" name="Picture 2" descr="C:\Documents and Settings\hanb\바탕 화면\한빛아카데미.bmp">
            <a:extLst>
              <a:ext uri="{FF2B5EF4-FFF2-40B4-BE49-F238E27FC236}">
                <a16:creationId xmlns:a16="http://schemas.microsoft.com/office/drawing/2014/main" id="{BA6DE87D-1B1B-44CB-E725-BF05BF4517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6400" y="5529233"/>
            <a:ext cx="1591200" cy="3300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5056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7002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l">
              <a:spcBef>
                <a:spcPct val="20000"/>
              </a:spcBef>
            </a:pPr>
            <a:r>
              <a:rPr lang="ko-KR" altLang="en-US" sz="24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학습 목표</a:t>
            </a:r>
            <a:endParaRPr lang="ko-KR" altLang="en-US" sz="2400" spc="-300" dirty="0">
              <a:solidFill>
                <a:srgbClr val="8B333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49347"/>
            <a:ext cx="733425" cy="3102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/104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8963994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7030A0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5D5EA4-C393-75DD-49EC-D02396089A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150" y="3669027"/>
            <a:ext cx="2965701" cy="277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8621"/>
            <a:ext cx="9144000" cy="690471"/>
          </a:xfrm>
          <a:prstGeom prst="rect">
            <a:avLst/>
          </a:prstGeom>
          <a:solidFill>
            <a:srgbClr val="F6F983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49347"/>
            <a:ext cx="733425" cy="33591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/104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128634"/>
            <a:ext cx="7785100" cy="474663"/>
          </a:xfrm>
        </p:spPr>
        <p:txBody>
          <a:bodyPr>
            <a:noAutofit/>
          </a:bodyPr>
          <a:lstStyle>
            <a:lvl1pPr algn="l">
              <a:defRPr sz="22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8963994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FFE45B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6"/>
            <a:ext cx="8756650" cy="280047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169818" y="2828933"/>
            <a:ext cx="2824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0" dirty="0">
                <a:solidFill>
                  <a:schemeClr val="accent4"/>
                </a:solidFill>
                <a:latin typeface="+mn-lt"/>
              </a:rPr>
              <a:t>Thank You</a:t>
            </a:r>
            <a:endParaRPr lang="ko-KR" altLang="en-US" sz="4000" b="1" i="0" dirty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643689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2023-07-09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6" r:id="rId2"/>
    <p:sldLayoutId id="2147483701" r:id="rId3"/>
    <p:sldLayoutId id="2147483697" r:id="rId4"/>
    <p:sldLayoutId id="2147483698" r:id="rId5"/>
    <p:sldLayoutId id="2147483699" r:id="rId6"/>
    <p:sldLayoutId id="2147483700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847E249-A1FA-86D4-7A5F-70674A6822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PART 01 </a:t>
            </a:r>
            <a:r>
              <a:rPr lang="ko-KR" altLang="en-US" dirty="0"/>
              <a:t>파이썬 </a:t>
            </a:r>
            <a:r>
              <a:rPr lang="ko-KR" altLang="en-US" dirty="0" err="1"/>
              <a:t>리부트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DDC28BD-3B2E-DE22-0F6D-B218A59692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CHAPTER 03 </a:t>
            </a:r>
          </a:p>
          <a:p>
            <a:r>
              <a:rPr lang="ko-KR" altLang="en-US" dirty="0" err="1"/>
              <a:t>데이터형</a:t>
            </a:r>
            <a:r>
              <a:rPr lang="en-US" altLang="ko-KR" dirty="0"/>
              <a:t>, </a:t>
            </a:r>
            <a:r>
              <a:rPr lang="ko-KR" altLang="en-US" dirty="0"/>
              <a:t>연산자</a:t>
            </a:r>
            <a:r>
              <a:rPr lang="en-US" altLang="ko-KR" dirty="0"/>
              <a:t>, </a:t>
            </a:r>
            <a:r>
              <a:rPr lang="ko-KR" altLang="en-US" dirty="0" err="1"/>
              <a:t>조건문과</a:t>
            </a:r>
            <a:r>
              <a:rPr lang="ko-KR" altLang="en-US" dirty="0"/>
              <a:t>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9130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en-US" altLang="ko-KR" dirty="0"/>
              <a:t>print() </a:t>
            </a:r>
            <a:r>
              <a:rPr lang="ko-KR" altLang="en-US" dirty="0"/>
              <a:t>함수와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print() </a:t>
            </a:r>
            <a:r>
              <a:rPr lang="ko-KR" altLang="en-US" dirty="0"/>
              <a:t>함수와 서식</a:t>
            </a:r>
            <a:endParaRPr lang="en-US" altLang="ko-KR" dirty="0"/>
          </a:p>
          <a:p>
            <a:pPr lvl="1"/>
            <a:r>
              <a:rPr lang="ko-KR" altLang="en-US" dirty="0" err="1"/>
              <a:t>출력값에</a:t>
            </a:r>
            <a:r>
              <a:rPr lang="ko-KR" altLang="en-US" dirty="0"/>
              <a:t> 따른 서식의 종류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값 </a:t>
            </a:r>
            <a:r>
              <a:rPr lang="en-US" altLang="ko-KR" dirty="0"/>
              <a:t>0.5 </a:t>
            </a:r>
            <a:r>
              <a:rPr lang="ko-KR" altLang="en-US" dirty="0"/>
              <a:t>출력 코드 </a:t>
            </a:r>
            <a:r>
              <a:rPr lang="en-US" altLang="ko-KR" dirty="0"/>
              <a:t>(%5.1f </a:t>
            </a:r>
            <a:r>
              <a:rPr lang="ko-KR" altLang="en-US" dirty="0"/>
              <a:t>는 다음 절에서 다루도록 함</a:t>
            </a:r>
            <a:r>
              <a:rPr lang="en-US" altLang="ko-KR" dirty="0"/>
              <a:t>)</a:t>
            </a:r>
            <a:endParaRPr lang="en-US" altLang="ko-KR" sz="1400" b="0" i="0" u="none" strike="noStrike" baseline="0" dirty="0">
              <a:solidFill>
                <a:srgbClr val="000000"/>
              </a:solidFill>
              <a:latin typeface="D2Coding"/>
            </a:endParaRPr>
          </a:p>
          <a:p>
            <a:pPr marL="357188" lvl="1" indent="0" algn="just">
              <a:buNone/>
            </a:pPr>
            <a:r>
              <a:rPr lang="ko-KR" altLang="en-US" sz="1400" b="0" i="0" u="none" strike="noStrike" baseline="0" dirty="0">
                <a:latin typeface="DJYRBG+YDVYMjO12"/>
              </a:rPr>
              <a:t> </a:t>
            </a:r>
            <a:endParaRPr lang="en-US" altLang="ko-KR" sz="1000" b="0" i="0" u="none" strike="noStrike" baseline="0" dirty="0">
              <a:latin typeface="DJYRBG+YDVYMjO1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11" y="1547517"/>
            <a:ext cx="5115514" cy="1881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4059070"/>
            <a:ext cx="4338032" cy="73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29085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07 </a:t>
            </a:r>
            <a:r>
              <a:rPr lang="ko-KR" altLang="en-US" sz="2200"/>
              <a:t>반복문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break </a:t>
            </a:r>
            <a:r>
              <a:rPr lang="ko-KR" altLang="en-US"/>
              <a:t>문</a:t>
            </a:r>
          </a:p>
          <a:p>
            <a:pPr lvl="1">
              <a:defRPr/>
            </a:pPr>
            <a:r>
              <a:rPr lang="ko-KR" altLang="en-US"/>
              <a:t>사용자가 </a:t>
            </a:r>
            <a:r>
              <a:rPr lang="en-US" altLang="ko-KR"/>
              <a:t>Ctrl + C </a:t>
            </a:r>
            <a:r>
              <a:rPr lang="ko-KR" altLang="en-US"/>
              <a:t>를 누를 때까지 계속 두 수를 더하는 코드를 </a:t>
            </a:r>
            <a:r>
              <a:rPr lang="en-US" altLang="ko-KR"/>
              <a:t>break </a:t>
            </a:r>
            <a:r>
              <a:rPr lang="ko-KR" altLang="en-US"/>
              <a:t>문으로 첫 번째 수에 </a:t>
            </a:r>
            <a:r>
              <a:rPr lang="en-US" altLang="ko-KR"/>
              <a:t>0</a:t>
            </a:r>
            <a:r>
              <a:rPr lang="ko-KR" altLang="en-US"/>
              <a:t>이 입력될 때 자동으로 종료되도록 하는 코드</a:t>
            </a:r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11560" y="2258870"/>
          <a:ext cx="5895655" cy="32507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0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0148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Code03-18.py</a:t>
                      </a:r>
                      <a:endParaRPr lang="ko-KR" altLang="en-US" sz="15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021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12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hap = 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a, b = 0, 0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while True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    a = int(input("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더할 첫 번째 수를 입력하세요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: "))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    if a == 0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        break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    b = int(input("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더할 두 번째 수를 입력하세요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: "))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    hap = a + b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    print("%d + %d = %d" % (a, b, hap))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print("0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을 입력해 반복문을 탈출했습니다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.")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349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92179" y="3096455"/>
            <a:ext cx="2629734" cy="264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07 </a:t>
            </a:r>
            <a:r>
              <a:rPr lang="ko-KR" altLang="en-US" sz="2200" dirty="0" err="1"/>
              <a:t>반복문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continue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en-US" altLang="ko-KR" dirty="0"/>
              <a:t>continue </a:t>
            </a:r>
            <a:r>
              <a:rPr lang="ko-KR" altLang="en-US" dirty="0"/>
              <a:t>문을 만나면 블록의 남은 부분을 무조건 건너뛰고 반복문의 처음으로 돌아감</a:t>
            </a:r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반복문을 처음부터 다시 수행하는 것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36" y="2528902"/>
            <a:ext cx="3958128" cy="283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90557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07 </a:t>
            </a:r>
            <a:r>
              <a:rPr lang="ko-KR" altLang="en-US" sz="2200"/>
              <a:t>반복문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continue </a:t>
            </a:r>
            <a:r>
              <a:rPr lang="ko-KR" altLang="en-US"/>
              <a:t>문</a:t>
            </a:r>
          </a:p>
          <a:p>
            <a:pPr lvl="1">
              <a:defRPr/>
            </a:pPr>
            <a:r>
              <a:rPr lang="en-US" altLang="ko-KR"/>
              <a:t>1</a:t>
            </a:r>
            <a:r>
              <a:rPr lang="ko-KR" altLang="en-US"/>
              <a:t>부터 </a:t>
            </a:r>
            <a:r>
              <a:rPr lang="en-US" altLang="ko-KR"/>
              <a:t>100</a:t>
            </a:r>
            <a:r>
              <a:rPr lang="ko-KR" altLang="en-US"/>
              <a:t>까지의 </a:t>
            </a:r>
            <a:r>
              <a:rPr lang="en-US" altLang="ko-KR"/>
              <a:t>3</a:t>
            </a:r>
            <a:r>
              <a:rPr lang="ko-KR" altLang="en-US"/>
              <a:t>의 배수를 제외하고 더하는</a:t>
            </a:r>
            <a:r>
              <a:rPr lang="en-US" altLang="ko-KR"/>
              <a:t> </a:t>
            </a:r>
            <a:r>
              <a:rPr lang="ko-KR" altLang="en-US"/>
              <a:t>프로그램</a:t>
            </a:r>
            <a:r>
              <a:rPr lang="en-US" altLang="ko-KR"/>
              <a:t> (1+2+4+5+7+8+10+…)</a:t>
            </a:r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061611" y="2288873"/>
          <a:ext cx="5757379" cy="2839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0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7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080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700">
                          <a:latin typeface="D2Coding"/>
                          <a:ea typeface="D2Coding"/>
                        </a:rPr>
                        <a:t>Code03-19.py</a:t>
                      </a:r>
                      <a:endParaRPr lang="ko-KR" altLang="en-US" sz="17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5200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7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7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7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7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7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7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7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7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7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09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hap, i = 0, 0</a:t>
                      </a:r>
                    </a:p>
                    <a:p>
                      <a:pPr lvl="0" latinLnBrk="1">
                        <a:defRPr/>
                      </a:pPr>
                      <a:endParaRPr lang="en-US" altLang="ko-KR" sz="170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for i in range(1, 101)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    if i % 3 == 0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        continue</a:t>
                      </a:r>
                    </a:p>
                    <a:p>
                      <a:pPr lvl="0" latinLnBrk="1">
                        <a:defRPr/>
                      </a:pPr>
                      <a:endParaRPr lang="en-US" altLang="ko-KR" sz="170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    hap += i</a:t>
                      </a:r>
                    </a:p>
                    <a:p>
                      <a:pPr lvl="0" latinLnBrk="1">
                        <a:defRPr/>
                      </a:pPr>
                      <a:endParaRPr lang="en-US" altLang="ko-KR" sz="170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print("1~100</a:t>
                      </a:r>
                      <a:r>
                        <a:rPr lang="ko-KR" altLang="en-US" sz="17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의 합계</a:t>
                      </a: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(3</a:t>
                      </a:r>
                      <a:r>
                        <a:rPr lang="ko-KR" altLang="en-US" sz="17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의 배수 제외</a:t>
                      </a: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) : %d" % hap)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553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99331" y="3654025"/>
            <a:ext cx="2928255" cy="833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07 </a:t>
            </a:r>
            <a:r>
              <a:rPr lang="ko-KR" altLang="en-US" sz="2200" dirty="0" err="1"/>
              <a:t>반복문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continue </a:t>
            </a:r>
            <a:r>
              <a:rPr lang="ko-KR" altLang="en-US" dirty="0"/>
              <a:t>문</a:t>
            </a:r>
            <a:endParaRPr lang="ko-KR" altLang="en-US" b="0" dirty="0"/>
          </a:p>
          <a:p>
            <a:pPr lvl="1"/>
            <a:r>
              <a:rPr lang="ko-KR" altLang="en-US" b="0" dirty="0"/>
              <a:t>제</a:t>
            </a:r>
            <a:r>
              <a:rPr lang="en-US" altLang="ko-KR" b="0" dirty="0"/>
              <a:t>1</a:t>
            </a:r>
            <a:r>
              <a:rPr lang="ko-KR" altLang="en-US" b="0" dirty="0"/>
              <a:t>회 </a:t>
            </a:r>
            <a:r>
              <a:rPr lang="en-US" altLang="ko-KR" b="0" dirty="0"/>
              <a:t>: </a:t>
            </a:r>
            <a:r>
              <a:rPr lang="en-US" altLang="ko-KR" b="0" dirty="0" err="1"/>
              <a:t>i</a:t>
            </a:r>
            <a:r>
              <a:rPr lang="en-US" altLang="ko-KR" b="0" dirty="0"/>
              <a:t> </a:t>
            </a:r>
            <a:r>
              <a:rPr lang="ko-KR" altLang="en-US" b="0" dirty="0"/>
              <a:t>값 </a:t>
            </a:r>
            <a:r>
              <a:rPr lang="en-US" altLang="ko-KR" b="0" dirty="0"/>
              <a:t>1</a:t>
            </a:r>
            <a:r>
              <a:rPr lang="ko-KR" altLang="en-US" b="0" dirty="0"/>
              <a:t>을 </a:t>
            </a:r>
            <a:r>
              <a:rPr lang="en-US" altLang="ko-KR" b="0" dirty="0"/>
              <a:t>3</a:t>
            </a:r>
            <a:r>
              <a:rPr lang="ko-KR" altLang="en-US" b="0" dirty="0"/>
              <a:t>으로 나누면 나머지는 </a:t>
            </a:r>
            <a:r>
              <a:rPr lang="en-US" altLang="ko-KR" b="0" dirty="0"/>
              <a:t>1(</a:t>
            </a:r>
            <a:r>
              <a:rPr lang="ko-KR" altLang="en-US" b="0" dirty="0"/>
              <a:t>거짓</a:t>
            </a:r>
            <a:r>
              <a:rPr lang="en-US" altLang="ko-KR" b="0" dirty="0"/>
              <a:t>) → hap+=1 </a:t>
            </a:r>
            <a:r>
              <a:rPr lang="ko-KR" altLang="en-US" b="0" dirty="0"/>
              <a:t>수행</a:t>
            </a:r>
          </a:p>
          <a:p>
            <a:pPr lvl="1"/>
            <a:r>
              <a:rPr lang="ko-KR" altLang="en-US" b="0" dirty="0"/>
              <a:t>제</a:t>
            </a:r>
            <a:r>
              <a:rPr lang="en-US" altLang="ko-KR" b="0" dirty="0"/>
              <a:t>2</a:t>
            </a:r>
            <a:r>
              <a:rPr lang="ko-KR" altLang="en-US" b="0" dirty="0"/>
              <a:t>회 </a:t>
            </a:r>
            <a:r>
              <a:rPr lang="en-US" altLang="ko-KR" b="0" dirty="0"/>
              <a:t>: </a:t>
            </a:r>
            <a:r>
              <a:rPr lang="en-US" altLang="ko-KR" b="0" dirty="0" err="1"/>
              <a:t>i</a:t>
            </a:r>
            <a:r>
              <a:rPr lang="en-US" altLang="ko-KR" b="0" dirty="0"/>
              <a:t> </a:t>
            </a:r>
            <a:r>
              <a:rPr lang="ko-KR" altLang="en-US" b="0" dirty="0"/>
              <a:t>값 </a:t>
            </a:r>
            <a:r>
              <a:rPr lang="en-US" altLang="ko-KR" b="0" dirty="0"/>
              <a:t>2</a:t>
            </a:r>
            <a:r>
              <a:rPr lang="ko-KR" altLang="en-US" b="0" dirty="0"/>
              <a:t>를 </a:t>
            </a:r>
            <a:r>
              <a:rPr lang="en-US" altLang="ko-KR" b="0" dirty="0"/>
              <a:t>3</a:t>
            </a:r>
            <a:r>
              <a:rPr lang="ko-KR" altLang="en-US" b="0" dirty="0"/>
              <a:t>으로 나누면 나머지는 </a:t>
            </a:r>
            <a:r>
              <a:rPr lang="en-US" altLang="ko-KR" b="0" dirty="0"/>
              <a:t>2(</a:t>
            </a:r>
            <a:r>
              <a:rPr lang="ko-KR" altLang="en-US" b="0" dirty="0"/>
              <a:t>거짓</a:t>
            </a:r>
            <a:r>
              <a:rPr lang="en-US" altLang="ko-KR" b="0" dirty="0"/>
              <a:t>) → hap+=2 </a:t>
            </a:r>
            <a:r>
              <a:rPr lang="ko-KR" altLang="en-US" b="0" dirty="0"/>
              <a:t>수행</a:t>
            </a:r>
          </a:p>
          <a:p>
            <a:pPr lvl="1"/>
            <a:r>
              <a:rPr lang="ko-KR" altLang="en-US" b="0" dirty="0"/>
              <a:t>제</a:t>
            </a:r>
            <a:r>
              <a:rPr lang="en-US" altLang="ko-KR" b="0" dirty="0"/>
              <a:t>3</a:t>
            </a:r>
            <a:r>
              <a:rPr lang="ko-KR" altLang="en-US" b="0" dirty="0"/>
              <a:t>회 </a:t>
            </a:r>
            <a:r>
              <a:rPr lang="en-US" altLang="ko-KR" b="0" dirty="0"/>
              <a:t>: </a:t>
            </a:r>
            <a:r>
              <a:rPr lang="en-US" altLang="ko-KR" b="0" dirty="0" err="1"/>
              <a:t>i</a:t>
            </a:r>
            <a:r>
              <a:rPr lang="en-US" altLang="ko-KR" b="0" dirty="0"/>
              <a:t> </a:t>
            </a:r>
            <a:r>
              <a:rPr lang="ko-KR" altLang="en-US" b="0" dirty="0"/>
              <a:t>값 </a:t>
            </a:r>
            <a:r>
              <a:rPr lang="en-US" altLang="ko-KR" b="0" dirty="0"/>
              <a:t>3</a:t>
            </a:r>
            <a:r>
              <a:rPr lang="ko-KR" altLang="en-US" b="0" dirty="0"/>
              <a:t>을 </a:t>
            </a:r>
            <a:r>
              <a:rPr lang="en-US" altLang="ko-KR" b="0" dirty="0"/>
              <a:t>3</a:t>
            </a:r>
            <a:r>
              <a:rPr lang="ko-KR" altLang="en-US" b="0" dirty="0"/>
              <a:t>으로 나누면 나머지는 </a:t>
            </a:r>
            <a:r>
              <a:rPr lang="en-US" altLang="ko-KR" b="0" dirty="0"/>
              <a:t>0(</a:t>
            </a:r>
            <a:r>
              <a:rPr lang="ko-KR" altLang="en-US" b="0" dirty="0"/>
              <a:t>참</a:t>
            </a:r>
            <a:r>
              <a:rPr lang="en-US" altLang="ko-KR" b="0" dirty="0"/>
              <a:t>) → continue </a:t>
            </a:r>
            <a:r>
              <a:rPr lang="ko-KR" altLang="en-US" b="0" dirty="0"/>
              <a:t>문 수행 </a:t>
            </a:r>
          </a:p>
          <a:p>
            <a:pPr lvl="1"/>
            <a:endParaRPr lang="en-US" altLang="ko-KR" b="0" dirty="0"/>
          </a:p>
          <a:p>
            <a:pPr lvl="1"/>
            <a:r>
              <a:rPr lang="ko-KR" altLang="en-US" b="0" dirty="0"/>
              <a:t>다시 </a:t>
            </a:r>
            <a:r>
              <a:rPr lang="en-US" altLang="ko-KR" b="0" dirty="0"/>
              <a:t>3</a:t>
            </a:r>
            <a:r>
              <a:rPr lang="ko-KR" altLang="en-US" b="0" dirty="0"/>
              <a:t>행으로 되돌아가 다음 </a:t>
            </a:r>
            <a:r>
              <a:rPr lang="en-US" altLang="ko-KR" b="0" dirty="0" err="1"/>
              <a:t>i</a:t>
            </a:r>
            <a:r>
              <a:rPr lang="en-US" altLang="ko-KR" b="0" dirty="0"/>
              <a:t> </a:t>
            </a:r>
            <a:r>
              <a:rPr lang="ko-KR" altLang="en-US" b="0" dirty="0"/>
              <a:t>값을 준비함</a:t>
            </a:r>
          </a:p>
          <a:p>
            <a:endParaRPr lang="en-US" altLang="ko-KR" sz="1600" b="0" dirty="0"/>
          </a:p>
          <a:p>
            <a:pPr lvl="1"/>
            <a:r>
              <a:rPr lang="ko-KR" altLang="en-US" b="0" dirty="0"/>
              <a:t>제</a:t>
            </a:r>
            <a:r>
              <a:rPr lang="en-US" altLang="ko-KR" b="0" dirty="0"/>
              <a:t>4</a:t>
            </a:r>
            <a:r>
              <a:rPr lang="ko-KR" altLang="en-US" b="0" dirty="0"/>
              <a:t>회 </a:t>
            </a:r>
            <a:r>
              <a:rPr lang="en-US" altLang="ko-KR" b="0" dirty="0"/>
              <a:t>: </a:t>
            </a:r>
            <a:r>
              <a:rPr lang="en-US" altLang="ko-KR" b="0" dirty="0" err="1"/>
              <a:t>i</a:t>
            </a:r>
            <a:r>
              <a:rPr lang="en-US" altLang="ko-KR" b="0" dirty="0"/>
              <a:t> </a:t>
            </a:r>
            <a:r>
              <a:rPr lang="ko-KR" altLang="en-US" b="0" dirty="0"/>
              <a:t>값 </a:t>
            </a:r>
            <a:r>
              <a:rPr lang="en-US" altLang="ko-KR" b="0" dirty="0"/>
              <a:t>4</a:t>
            </a:r>
            <a:r>
              <a:rPr lang="ko-KR" altLang="en-US" b="0" dirty="0"/>
              <a:t>를 </a:t>
            </a:r>
            <a:r>
              <a:rPr lang="en-US" altLang="ko-KR" b="0" dirty="0"/>
              <a:t>3</a:t>
            </a:r>
            <a:r>
              <a:rPr lang="ko-KR" altLang="en-US" b="0" dirty="0"/>
              <a:t>으로 나누면 나머지는 </a:t>
            </a:r>
            <a:r>
              <a:rPr lang="en-US" altLang="ko-KR" b="0" dirty="0"/>
              <a:t>1(</a:t>
            </a:r>
            <a:r>
              <a:rPr lang="ko-KR" altLang="en-US" b="0" dirty="0"/>
              <a:t>거짓</a:t>
            </a:r>
            <a:r>
              <a:rPr lang="en-US" altLang="ko-KR" b="0" dirty="0"/>
              <a:t>) → hap+=4 </a:t>
            </a:r>
            <a:r>
              <a:rPr lang="ko-KR" altLang="en-US" b="0" dirty="0"/>
              <a:t>수행</a:t>
            </a:r>
          </a:p>
          <a:p>
            <a:pPr lvl="1"/>
            <a:r>
              <a:rPr lang="ko-KR" altLang="en-US" b="0" dirty="0"/>
              <a:t>제</a:t>
            </a:r>
            <a:r>
              <a:rPr lang="en-US" altLang="ko-KR" b="0" dirty="0"/>
              <a:t>5</a:t>
            </a:r>
            <a:r>
              <a:rPr lang="ko-KR" altLang="en-US" b="0" dirty="0"/>
              <a:t>회 </a:t>
            </a:r>
            <a:r>
              <a:rPr lang="en-US" altLang="ko-KR" b="0" dirty="0"/>
              <a:t>: </a:t>
            </a:r>
            <a:r>
              <a:rPr lang="en-US" altLang="ko-KR" b="0" dirty="0" err="1"/>
              <a:t>i</a:t>
            </a:r>
            <a:r>
              <a:rPr lang="en-US" altLang="ko-KR" b="0" dirty="0"/>
              <a:t> </a:t>
            </a:r>
            <a:r>
              <a:rPr lang="ko-KR" altLang="en-US" b="0" dirty="0"/>
              <a:t>값 </a:t>
            </a:r>
            <a:r>
              <a:rPr lang="en-US" altLang="ko-KR" b="0" dirty="0"/>
              <a:t>5</a:t>
            </a:r>
            <a:r>
              <a:rPr lang="ko-KR" altLang="en-US" b="0" dirty="0"/>
              <a:t>를 </a:t>
            </a:r>
            <a:r>
              <a:rPr lang="en-US" altLang="ko-KR" b="0" dirty="0"/>
              <a:t>3</a:t>
            </a:r>
            <a:r>
              <a:rPr lang="ko-KR" altLang="en-US" b="0" dirty="0"/>
              <a:t>으로 나누면 나머지는 </a:t>
            </a:r>
            <a:r>
              <a:rPr lang="en-US" altLang="ko-KR" b="0" dirty="0"/>
              <a:t>2(</a:t>
            </a:r>
            <a:r>
              <a:rPr lang="ko-KR" altLang="en-US" b="0" dirty="0"/>
              <a:t>거짓</a:t>
            </a:r>
            <a:r>
              <a:rPr lang="en-US" altLang="ko-KR" b="0" dirty="0"/>
              <a:t>) → hap+=5 </a:t>
            </a:r>
            <a:r>
              <a:rPr lang="ko-KR" altLang="en-US" b="0" dirty="0"/>
              <a:t>수행</a:t>
            </a:r>
          </a:p>
          <a:p>
            <a:pPr lvl="1"/>
            <a:r>
              <a:rPr lang="ko-KR" altLang="en-US" b="0" dirty="0"/>
              <a:t>제</a:t>
            </a:r>
            <a:r>
              <a:rPr lang="en-US" altLang="ko-KR" b="0" dirty="0"/>
              <a:t>6</a:t>
            </a:r>
            <a:r>
              <a:rPr lang="ko-KR" altLang="en-US" b="0" dirty="0"/>
              <a:t>회 </a:t>
            </a:r>
            <a:r>
              <a:rPr lang="en-US" altLang="ko-KR" b="0" dirty="0"/>
              <a:t>: </a:t>
            </a:r>
            <a:r>
              <a:rPr lang="en-US" altLang="ko-KR" b="0" dirty="0" err="1"/>
              <a:t>i</a:t>
            </a:r>
            <a:r>
              <a:rPr lang="en-US" altLang="ko-KR" b="0" dirty="0"/>
              <a:t> </a:t>
            </a:r>
            <a:r>
              <a:rPr lang="ko-KR" altLang="en-US" b="0" dirty="0"/>
              <a:t>값 </a:t>
            </a:r>
            <a:r>
              <a:rPr lang="en-US" altLang="ko-KR" b="0" dirty="0"/>
              <a:t>6</a:t>
            </a:r>
            <a:r>
              <a:rPr lang="ko-KR" altLang="en-US" b="0" dirty="0"/>
              <a:t>을 </a:t>
            </a:r>
            <a:r>
              <a:rPr lang="en-US" altLang="ko-KR" b="0" dirty="0"/>
              <a:t>3</a:t>
            </a:r>
            <a:r>
              <a:rPr lang="ko-KR" altLang="en-US" b="0" dirty="0"/>
              <a:t>으로 나누면 나머지는 </a:t>
            </a:r>
            <a:r>
              <a:rPr lang="en-US" altLang="ko-KR" b="0" dirty="0"/>
              <a:t>0(</a:t>
            </a:r>
            <a:r>
              <a:rPr lang="ko-KR" altLang="en-US" b="0" dirty="0"/>
              <a:t>참</a:t>
            </a:r>
            <a:r>
              <a:rPr lang="en-US" altLang="ko-KR" b="0" dirty="0"/>
              <a:t>) → continue </a:t>
            </a:r>
            <a:r>
              <a:rPr lang="ko-KR" altLang="en-US" b="0" dirty="0"/>
              <a:t>문 수행 </a:t>
            </a:r>
          </a:p>
          <a:p>
            <a:endParaRPr lang="en-US" altLang="ko-KR" sz="1600" b="0" dirty="0"/>
          </a:p>
          <a:p>
            <a:pPr lvl="1"/>
            <a:r>
              <a:rPr lang="ko-KR" altLang="en-US" b="0" dirty="0"/>
              <a:t>다시 </a:t>
            </a:r>
            <a:r>
              <a:rPr lang="en-US" altLang="ko-KR" b="0" dirty="0"/>
              <a:t>3</a:t>
            </a:r>
            <a:r>
              <a:rPr lang="ko-KR" altLang="en-US" b="0" dirty="0"/>
              <a:t>행으로 되돌아가 다음 </a:t>
            </a:r>
            <a:r>
              <a:rPr lang="en-US" altLang="ko-KR" b="0" dirty="0" err="1"/>
              <a:t>i</a:t>
            </a:r>
            <a:r>
              <a:rPr lang="en-US" altLang="ko-KR" b="0" dirty="0"/>
              <a:t> </a:t>
            </a:r>
            <a:r>
              <a:rPr lang="ko-KR" altLang="en-US" b="0" dirty="0"/>
              <a:t>값을 준비함 </a:t>
            </a:r>
          </a:p>
          <a:p>
            <a:pPr lvl="1"/>
            <a:endParaRPr lang="en-US" altLang="ko-KR" b="0" dirty="0"/>
          </a:p>
          <a:p>
            <a:pPr lvl="1"/>
            <a:r>
              <a:rPr lang="ko-KR" altLang="en-US" b="0" dirty="0"/>
              <a:t>제</a:t>
            </a:r>
            <a:r>
              <a:rPr lang="en-US" altLang="ko-KR" b="0" dirty="0"/>
              <a:t>7</a:t>
            </a:r>
            <a:r>
              <a:rPr lang="ko-KR" altLang="en-US" b="0" dirty="0"/>
              <a:t>회 </a:t>
            </a:r>
            <a:r>
              <a:rPr lang="en-US" altLang="ko-KR" b="0" dirty="0"/>
              <a:t>: …</a:t>
            </a:r>
          </a:p>
          <a:p>
            <a:endParaRPr lang="en-US" altLang="ko-KR" sz="1600" b="0" dirty="0"/>
          </a:p>
          <a:p>
            <a:pPr lvl="1"/>
            <a:r>
              <a:rPr lang="ko-KR" altLang="en-US" b="0" dirty="0"/>
              <a:t>이렇게 계속 진행하면 계산식 </a:t>
            </a:r>
            <a:r>
              <a:rPr lang="en-US" altLang="ko-KR" b="0" dirty="0"/>
              <a:t>hap=1+2+4+5+7+…</a:t>
            </a:r>
            <a:r>
              <a:rPr lang="ko-KR" altLang="en-US" b="0" dirty="0"/>
              <a:t>이 </a:t>
            </a:r>
            <a:r>
              <a:rPr lang="ko-KR" altLang="en-US" dirty="0"/>
              <a:t>됨</a:t>
            </a:r>
          </a:p>
        </p:txBody>
      </p:sp>
    </p:spTree>
    <p:extLst>
      <p:ext uri="{BB962C8B-B14F-4D97-AF65-F5344CB8AC3E}">
        <p14:creationId xmlns:p14="http://schemas.microsoft.com/office/powerpoint/2010/main" val="9910161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en-US" altLang="ko-KR" dirty="0"/>
              <a:t>print() </a:t>
            </a:r>
            <a:r>
              <a:rPr lang="ko-KR" altLang="en-US" dirty="0"/>
              <a:t>함수와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서식에 따른 출력</a:t>
            </a:r>
            <a:endParaRPr lang="en-US" altLang="ko-KR" dirty="0"/>
          </a:p>
          <a:p>
            <a:pPr marL="357188" lvl="1" indent="0">
              <a:buNone/>
            </a:pPr>
            <a:r>
              <a:rPr lang="ko-KR" altLang="en-US" sz="1400" b="0" i="0" u="none" strike="noStrike" baseline="0" dirty="0">
                <a:latin typeface="DJYRBG+YDVYMjO12"/>
              </a:rPr>
              <a:t> </a:t>
            </a:r>
            <a:endParaRPr lang="en-US" altLang="ko-KR" sz="1000" b="0" i="0" u="none" strike="noStrike" baseline="0" dirty="0">
              <a:latin typeface="DJYRBG+YDVYMjO12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A570B55-1C53-028A-EB24-B0C135DF5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522813"/>
              </p:ext>
            </p:extLst>
          </p:nvPr>
        </p:nvGraphicFramePr>
        <p:xfrm>
          <a:off x="2051720" y="1386273"/>
          <a:ext cx="5040560" cy="28291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46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4635514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8608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/>
                        </a:rPr>
                        <a:t>Code03-01.py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4430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print("%d" % 123)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print("%5d" % 123)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print("%05d" % 123)</a:t>
                      </a:r>
                    </a:p>
                    <a:p>
                      <a:pPr latinLnBrk="1"/>
                      <a:endParaRPr lang="en-US" altLang="ko-KR" sz="15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print("%f" % 123.45)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print("%7.1f" % 123.45)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print("%7.3f" % 123.45)</a:t>
                      </a:r>
                    </a:p>
                    <a:p>
                      <a:pPr latinLnBrk="1"/>
                      <a:endParaRPr lang="en-US" altLang="ko-KR" sz="15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print("%s" % "Python")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print("%10s" % "Python")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grpSp>
        <p:nvGrpSpPr>
          <p:cNvPr id="37" name="그룹 36">
            <a:extLst>
              <a:ext uri="{FF2B5EF4-FFF2-40B4-BE49-F238E27FC236}">
                <a16:creationId xmlns:a16="http://schemas.microsoft.com/office/drawing/2014/main" id="{92D55DC5-E3D3-CDA4-E380-8C4D33B2A88D}"/>
              </a:ext>
            </a:extLst>
          </p:cNvPr>
          <p:cNvGrpSpPr/>
          <p:nvPr/>
        </p:nvGrpSpPr>
        <p:grpSpPr>
          <a:xfrm>
            <a:off x="4440333" y="1887799"/>
            <a:ext cx="1796852" cy="657225"/>
            <a:chOff x="3223397" y="1402688"/>
            <a:chExt cx="1796852" cy="49291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87D2533-B82C-2AC3-D4CB-864D7E2F6384}"/>
                </a:ext>
              </a:extLst>
            </p:cNvPr>
            <p:cNvSpPr/>
            <p:nvPr/>
          </p:nvSpPr>
          <p:spPr>
            <a:xfrm>
              <a:off x="3718452" y="1536635"/>
              <a:ext cx="1301797" cy="2291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정수형 데이터 출력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5A2A62F1-D538-612C-7FFE-E85059447E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4360" y="1649147"/>
              <a:ext cx="414092" cy="20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52CA9F9A-34B0-2D5D-24E2-840D2B9E6901}"/>
                </a:ext>
              </a:extLst>
            </p:cNvPr>
            <p:cNvSpPr/>
            <p:nvPr/>
          </p:nvSpPr>
          <p:spPr>
            <a:xfrm>
              <a:off x="3223397" y="1402688"/>
              <a:ext cx="80963" cy="492919"/>
            </a:xfrm>
            <a:custGeom>
              <a:avLst/>
              <a:gdLst>
                <a:gd name="connsiteX0" fmla="*/ 0 w 80963"/>
                <a:gd name="connsiteY0" fmla="*/ 0 h 492919"/>
                <a:gd name="connsiteX1" fmla="*/ 78581 w 80963"/>
                <a:gd name="connsiteY1" fmla="*/ 61912 h 492919"/>
                <a:gd name="connsiteX2" fmla="*/ 80963 w 80963"/>
                <a:gd name="connsiteY2" fmla="*/ 428625 h 492919"/>
                <a:gd name="connsiteX3" fmla="*/ 7144 w 80963"/>
                <a:gd name="connsiteY3" fmla="*/ 492919 h 49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63" h="492919">
                  <a:moveTo>
                    <a:pt x="0" y="0"/>
                  </a:moveTo>
                  <a:lnTo>
                    <a:pt x="78581" y="61912"/>
                  </a:lnTo>
                  <a:lnTo>
                    <a:pt x="80963" y="428625"/>
                  </a:lnTo>
                  <a:lnTo>
                    <a:pt x="7144" y="492919"/>
                  </a:lnTo>
                </a:path>
              </a:pathLst>
            </a:cu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1A27BFB-3C0A-83AD-4692-CE3A239F81A2}"/>
              </a:ext>
            </a:extLst>
          </p:cNvPr>
          <p:cNvGrpSpPr/>
          <p:nvPr/>
        </p:nvGrpSpPr>
        <p:grpSpPr>
          <a:xfrm>
            <a:off x="4795478" y="2775216"/>
            <a:ext cx="2431817" cy="657225"/>
            <a:chOff x="3223397" y="1402688"/>
            <a:chExt cx="2431817" cy="492919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E39EF40-1AC7-A925-860D-7884F9939256}"/>
                </a:ext>
              </a:extLst>
            </p:cNvPr>
            <p:cNvSpPr/>
            <p:nvPr/>
          </p:nvSpPr>
          <p:spPr>
            <a:xfrm>
              <a:off x="3808462" y="1536635"/>
              <a:ext cx="1846752" cy="2291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실수형 데이터의 서식 지정</a:t>
              </a: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A8F10218-0B07-6586-89FC-A075F28F7C02}"/>
                </a:ext>
              </a:extLst>
            </p:cNvPr>
            <p:cNvCxnSpPr>
              <a:cxnSpLocks/>
            </p:cNvCxnSpPr>
            <p:nvPr/>
          </p:nvCxnSpPr>
          <p:spPr>
            <a:xfrm>
              <a:off x="3304360" y="1651190"/>
              <a:ext cx="47630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CDD3BE58-8152-2726-F18C-A1E67847FF88}"/>
                </a:ext>
              </a:extLst>
            </p:cNvPr>
            <p:cNvSpPr/>
            <p:nvPr/>
          </p:nvSpPr>
          <p:spPr>
            <a:xfrm>
              <a:off x="3223397" y="1402688"/>
              <a:ext cx="80963" cy="492919"/>
            </a:xfrm>
            <a:custGeom>
              <a:avLst/>
              <a:gdLst>
                <a:gd name="connsiteX0" fmla="*/ 0 w 80963"/>
                <a:gd name="connsiteY0" fmla="*/ 0 h 492919"/>
                <a:gd name="connsiteX1" fmla="*/ 78581 w 80963"/>
                <a:gd name="connsiteY1" fmla="*/ 61912 h 492919"/>
                <a:gd name="connsiteX2" fmla="*/ 80963 w 80963"/>
                <a:gd name="connsiteY2" fmla="*/ 428625 h 492919"/>
                <a:gd name="connsiteX3" fmla="*/ 7144 w 80963"/>
                <a:gd name="connsiteY3" fmla="*/ 492919 h 49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63" h="492919">
                  <a:moveTo>
                    <a:pt x="0" y="0"/>
                  </a:moveTo>
                  <a:lnTo>
                    <a:pt x="78581" y="61912"/>
                  </a:lnTo>
                  <a:lnTo>
                    <a:pt x="80963" y="428625"/>
                  </a:lnTo>
                  <a:lnTo>
                    <a:pt x="7144" y="492919"/>
                  </a:lnTo>
                </a:path>
              </a:pathLst>
            </a:cu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150FC5F-DEF5-2069-12ED-07FBF41594BF}"/>
              </a:ext>
            </a:extLst>
          </p:cNvPr>
          <p:cNvGrpSpPr/>
          <p:nvPr/>
        </p:nvGrpSpPr>
        <p:grpSpPr>
          <a:xfrm>
            <a:off x="4887035" y="3720321"/>
            <a:ext cx="2295255" cy="412701"/>
            <a:chOff x="3426795" y="3027308"/>
            <a:chExt cx="2295255" cy="309526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0357314-A0ED-226D-1146-162946558554}"/>
                </a:ext>
              </a:extLst>
            </p:cNvPr>
            <p:cNvSpPr/>
            <p:nvPr/>
          </p:nvSpPr>
          <p:spPr>
            <a:xfrm>
              <a:off x="3920303" y="3052005"/>
              <a:ext cx="1801747" cy="2721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문자형 데이터의 서식 지정</a:t>
              </a: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6BA0CA1F-CFDB-8C28-044D-92A000D82070}"/>
                </a:ext>
              </a:extLst>
            </p:cNvPr>
            <p:cNvCxnSpPr>
              <a:cxnSpLocks/>
            </p:cNvCxnSpPr>
            <p:nvPr/>
          </p:nvCxnSpPr>
          <p:spPr>
            <a:xfrm>
              <a:off x="3482833" y="3179515"/>
              <a:ext cx="41121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504CD4A8-3ED8-5C7C-B77B-F6D5DA6AF81F}"/>
                </a:ext>
              </a:extLst>
            </p:cNvPr>
            <p:cNvSpPr/>
            <p:nvPr/>
          </p:nvSpPr>
          <p:spPr>
            <a:xfrm>
              <a:off x="3426795" y="3027308"/>
              <a:ext cx="56038" cy="309526"/>
            </a:xfrm>
            <a:custGeom>
              <a:avLst/>
              <a:gdLst>
                <a:gd name="connsiteX0" fmla="*/ 0 w 80963"/>
                <a:gd name="connsiteY0" fmla="*/ 0 h 492919"/>
                <a:gd name="connsiteX1" fmla="*/ 78581 w 80963"/>
                <a:gd name="connsiteY1" fmla="*/ 61912 h 492919"/>
                <a:gd name="connsiteX2" fmla="*/ 80963 w 80963"/>
                <a:gd name="connsiteY2" fmla="*/ 428625 h 492919"/>
                <a:gd name="connsiteX3" fmla="*/ 7144 w 80963"/>
                <a:gd name="connsiteY3" fmla="*/ 492919 h 49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63" h="492919">
                  <a:moveTo>
                    <a:pt x="0" y="0"/>
                  </a:moveTo>
                  <a:lnTo>
                    <a:pt x="78581" y="61912"/>
                  </a:lnTo>
                  <a:lnTo>
                    <a:pt x="80963" y="428625"/>
                  </a:lnTo>
                  <a:lnTo>
                    <a:pt x="7144" y="492919"/>
                  </a:lnTo>
                </a:path>
              </a:pathLst>
            </a:cu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72B3D6C4-8CCA-1A05-6852-535D4D54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903" y="4364741"/>
            <a:ext cx="4852194" cy="198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07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en-US" altLang="ko-KR" dirty="0"/>
              <a:t>print() </a:t>
            </a:r>
            <a:r>
              <a:rPr lang="ko-KR" altLang="en-US" dirty="0"/>
              <a:t>함수와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서식에 따른 출력</a:t>
            </a:r>
            <a:endParaRPr lang="en-US" altLang="ko-KR" dirty="0"/>
          </a:p>
          <a:p>
            <a:pPr lvl="1"/>
            <a:r>
              <a:rPr lang="ko-KR" altLang="en-US" dirty="0"/>
              <a:t>정수형 데이터의 서식 지정</a:t>
            </a:r>
            <a:endParaRPr lang="en-US" altLang="ko-KR" dirty="0"/>
          </a:p>
          <a:p>
            <a:pPr marL="357188" lvl="1" indent="0">
              <a:buNone/>
            </a:pPr>
            <a:r>
              <a:rPr lang="ko-KR" altLang="en-US" sz="1400" b="0" i="0" u="none" strike="noStrike" baseline="0" dirty="0">
                <a:latin typeface="DJYRBG+YDVYMjO12"/>
              </a:rPr>
              <a:t> </a:t>
            </a:r>
            <a:endParaRPr lang="en-US" altLang="ko-KR" sz="1000" b="0" i="0" u="none" strike="noStrike" baseline="0" dirty="0">
              <a:latin typeface="DJYRBG+YDVYMjO1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242" y="2006736"/>
            <a:ext cx="4971516" cy="3087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7286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en-US" altLang="ko-KR" dirty="0"/>
              <a:t>print() </a:t>
            </a:r>
            <a:r>
              <a:rPr lang="ko-KR" altLang="en-US" dirty="0"/>
              <a:t>함수와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서식에 따른 출력</a:t>
            </a:r>
            <a:endParaRPr lang="en-US" altLang="ko-KR" dirty="0"/>
          </a:p>
          <a:p>
            <a:pPr lvl="1"/>
            <a:r>
              <a:rPr lang="ko-KR" altLang="en-US" dirty="0"/>
              <a:t>실수형 데이터의 서식 지정</a:t>
            </a:r>
            <a:endParaRPr lang="en-US" altLang="ko-KR" dirty="0"/>
          </a:p>
          <a:p>
            <a:pPr marL="357188" lvl="1" indent="0">
              <a:buNone/>
            </a:pPr>
            <a:r>
              <a:rPr lang="ko-KR" altLang="en-US" sz="1400" b="0" i="0" u="none" strike="noStrike" baseline="0" dirty="0">
                <a:latin typeface="DJYRBG+YDVYMjO12"/>
              </a:rPr>
              <a:t> </a:t>
            </a:r>
            <a:endParaRPr lang="en-US" altLang="ko-KR" sz="1000" b="0" i="0" u="none" strike="noStrike" baseline="0" dirty="0">
              <a:latin typeface="DJYRBG+YDVYMjO1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93" y="1988841"/>
            <a:ext cx="7049815" cy="3420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39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en-US" altLang="ko-KR" dirty="0"/>
              <a:t>print() </a:t>
            </a:r>
            <a:r>
              <a:rPr lang="ko-KR" altLang="en-US" dirty="0"/>
              <a:t>함수와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서식에 따른 출력</a:t>
            </a:r>
            <a:endParaRPr lang="en-US" altLang="ko-KR" dirty="0"/>
          </a:p>
          <a:p>
            <a:pPr lvl="1"/>
            <a:r>
              <a:rPr lang="ko-KR" altLang="en-US" dirty="0"/>
              <a:t>문자열 데이터의 서식 지정</a:t>
            </a:r>
            <a:endParaRPr lang="en-US" altLang="ko-KR" dirty="0"/>
          </a:p>
          <a:p>
            <a:pPr marL="357188" lvl="1" indent="0">
              <a:buNone/>
            </a:pPr>
            <a:r>
              <a:rPr lang="ko-KR" altLang="en-US" sz="1400" b="0" i="0" u="none" strike="noStrike" baseline="0" dirty="0">
                <a:latin typeface="DJYRBG+YDVYMjO12"/>
              </a:rPr>
              <a:t> </a:t>
            </a:r>
            <a:endParaRPr lang="en-US" altLang="ko-KR" sz="1000" b="0" i="0" u="none" strike="noStrike" baseline="0" dirty="0">
              <a:latin typeface="DJYRBG+YDVYMjO1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73" y="2198500"/>
            <a:ext cx="7136233" cy="2355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4509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en-US" altLang="ko-KR" dirty="0"/>
              <a:t>print() </a:t>
            </a:r>
            <a:r>
              <a:rPr lang="ko-KR" altLang="en-US" dirty="0"/>
              <a:t>함수와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서식에 따른 출력</a:t>
            </a:r>
            <a:endParaRPr lang="en-US" altLang="ko-KR" dirty="0"/>
          </a:p>
          <a:p>
            <a:pPr lvl="1"/>
            <a:r>
              <a:rPr lang="en-US" altLang="ko-KR" dirty="0"/>
              <a:t>format </a:t>
            </a:r>
            <a:r>
              <a:rPr lang="ko-KR" altLang="en-US" dirty="0"/>
              <a:t>함수와 중괄호를 함께 사용한 서식 지정</a:t>
            </a:r>
            <a:r>
              <a:rPr lang="ko-KR" altLang="en-US" sz="1400" b="0" i="0" u="none" strike="noStrike" baseline="0" dirty="0">
                <a:latin typeface="DJYRBG+YDVYMjO12"/>
              </a:rPr>
              <a:t> </a:t>
            </a:r>
            <a:endParaRPr lang="en-US" altLang="ko-KR" sz="1400" b="0" i="0" u="none" strike="noStrike" baseline="0" dirty="0">
              <a:latin typeface="DJYRBG+YDVYMjO12"/>
            </a:endParaRPr>
          </a:p>
          <a:p>
            <a:pPr lvl="1"/>
            <a:endParaRPr lang="en-US" altLang="ko-KR" sz="1400" dirty="0">
              <a:latin typeface="DJYRBG+YDVYMjO12"/>
            </a:endParaRPr>
          </a:p>
          <a:p>
            <a:pPr lvl="1"/>
            <a:endParaRPr lang="en-US" altLang="ko-KR" sz="1400" b="0" i="0" u="none" strike="noStrike" baseline="0" dirty="0">
              <a:latin typeface="DJYRBG+YDVYMjO12"/>
            </a:endParaRPr>
          </a:p>
          <a:p>
            <a:pPr lvl="1"/>
            <a:endParaRPr lang="en-US" altLang="ko-KR" sz="1400" dirty="0">
              <a:latin typeface="DJYRBG+YDVYMjO12"/>
            </a:endParaRPr>
          </a:p>
          <a:p>
            <a:pPr marL="357188" lvl="1" indent="0">
              <a:buNone/>
            </a:pPr>
            <a:endParaRPr lang="en-US" altLang="ko-KR" sz="1400" dirty="0">
              <a:latin typeface="DJYRBG+YDVYMjO12"/>
            </a:endParaRPr>
          </a:p>
          <a:p>
            <a:pPr lvl="1"/>
            <a:r>
              <a:rPr lang="ko-KR" altLang="en-US" b="0" i="0" u="none" strike="noStrike" baseline="0" dirty="0">
                <a:latin typeface="DJYRBG+YDVYMjO12"/>
              </a:rPr>
              <a:t>두 코드의 실행 결과는 동일함</a:t>
            </a:r>
            <a:endParaRPr lang="ko-KR" altLang="en-US" b="0" i="0" u="none" strike="noStrike" baseline="0" dirty="0">
              <a:solidFill>
                <a:srgbClr val="000000"/>
              </a:solidFill>
              <a:latin typeface="DJYRBG+YDVYMjO12"/>
            </a:endParaRPr>
          </a:p>
          <a:p>
            <a:pPr lvl="1" algn="just"/>
            <a:r>
              <a:rPr lang="ko-KR" altLang="en-US" b="0" i="0" u="none" strike="noStrike" baseline="0" dirty="0">
                <a:latin typeface="DJYRBG+YDVYMjO12"/>
              </a:rPr>
              <a:t>중괄호</a:t>
            </a:r>
            <a:r>
              <a:rPr lang="en-US" altLang="ko-KR" b="0" i="0" u="none" strike="noStrike" baseline="0" dirty="0">
                <a:latin typeface="DJYRBG+YDVYMjO12"/>
              </a:rPr>
              <a:t>({}) </a:t>
            </a:r>
            <a:r>
              <a:rPr lang="ko-KR" altLang="en-US" b="0" i="0" u="none" strike="noStrike" baseline="0" dirty="0">
                <a:latin typeface="DJYRBG+YDVYMjO12"/>
              </a:rPr>
              <a:t>안의 </a:t>
            </a:r>
            <a:r>
              <a:rPr lang="en-US" altLang="ko-KR" b="0" i="0" u="none" strike="noStrike" baseline="0" dirty="0">
                <a:latin typeface="ITC Garamond Std Lt"/>
              </a:rPr>
              <a:t>0</a:t>
            </a:r>
            <a:r>
              <a:rPr lang="en-US" altLang="ko-KR" b="0" i="0" u="none" strike="noStrike" baseline="0" dirty="0">
                <a:latin typeface="DJYRBG+YDVYMjO12"/>
              </a:rPr>
              <a:t>, </a:t>
            </a:r>
            <a:r>
              <a:rPr lang="en-US" altLang="ko-KR" b="0" i="0" u="none" strike="noStrike" baseline="0" dirty="0">
                <a:latin typeface="ITC Garamond Std Lt"/>
              </a:rPr>
              <a:t>1</a:t>
            </a:r>
            <a:r>
              <a:rPr lang="en-US" altLang="ko-KR" b="0" i="0" u="none" strike="noStrike" baseline="0" dirty="0">
                <a:latin typeface="DJYRBG+YDVYMjO12"/>
              </a:rPr>
              <a:t>, </a:t>
            </a:r>
            <a:r>
              <a:rPr lang="en-US" altLang="ko-KR" b="0" i="0" u="none" strike="noStrike" baseline="0" dirty="0">
                <a:latin typeface="ITC Garamond Std Lt"/>
              </a:rPr>
              <a:t>2</a:t>
            </a:r>
            <a:r>
              <a:rPr lang="ko-KR" altLang="en-US" b="0" i="0" u="none" strike="noStrike" baseline="0" dirty="0">
                <a:latin typeface="DJYRBG+YDVYMjO12"/>
              </a:rPr>
              <a:t>는 </a:t>
            </a:r>
            <a:r>
              <a:rPr lang="en-US" altLang="ko-KR" b="0" i="0" u="none" strike="noStrike" baseline="0" dirty="0">
                <a:latin typeface="ITC Garamond Std Lt"/>
              </a:rPr>
              <a:t>format</a:t>
            </a:r>
            <a:r>
              <a:rPr lang="en-US" altLang="ko-KR" b="0" i="0" u="none" strike="noStrike" baseline="0" dirty="0">
                <a:latin typeface="DJYRBG+YDVYMjO12"/>
              </a:rPr>
              <a:t>() </a:t>
            </a:r>
            <a:r>
              <a:rPr lang="ko-KR" altLang="en-US" b="0" i="0" u="none" strike="noStrike" baseline="0" dirty="0">
                <a:latin typeface="DJYRBG+YDVYMjO12"/>
              </a:rPr>
              <a:t>함수 안의 값 중에서 </a:t>
            </a:r>
            <a:r>
              <a:rPr lang="en-US" altLang="ko-KR" b="0" i="0" u="none" strike="noStrike" baseline="0" dirty="0">
                <a:latin typeface="ITC Garamond Std Lt"/>
              </a:rPr>
              <a:t>0</a:t>
            </a:r>
            <a:r>
              <a:rPr lang="ko-KR" altLang="en-US" b="0" i="0" u="none" strike="noStrike" baseline="0" dirty="0">
                <a:latin typeface="DJYRBG+YDVYMjO12"/>
              </a:rPr>
              <a:t>번째</a:t>
            </a:r>
            <a:r>
              <a:rPr lang="en-US" altLang="ko-KR" b="0" i="0" u="none" strike="noStrike" baseline="0" dirty="0">
                <a:latin typeface="DJYRBG+YDVYMjO12"/>
              </a:rPr>
              <a:t>, </a:t>
            </a:r>
            <a:r>
              <a:rPr lang="en-US" altLang="ko-KR" b="0" i="0" u="none" strike="noStrike" baseline="0" dirty="0">
                <a:latin typeface="ITC Garamond Std Lt"/>
              </a:rPr>
              <a:t>1</a:t>
            </a:r>
            <a:r>
              <a:rPr lang="ko-KR" altLang="en-US" b="0" i="0" u="none" strike="noStrike" baseline="0" dirty="0">
                <a:latin typeface="DJYRBG+YDVYMjO12"/>
              </a:rPr>
              <a:t>번째</a:t>
            </a:r>
            <a:r>
              <a:rPr lang="en-US" altLang="ko-KR" b="0" i="0" u="none" strike="noStrike" baseline="0" dirty="0">
                <a:latin typeface="DJYRBG+YDVYMjO12"/>
              </a:rPr>
              <a:t>, </a:t>
            </a:r>
            <a:r>
              <a:rPr lang="en-US" altLang="ko-KR" b="0" i="0" u="none" strike="noStrike" baseline="0" dirty="0">
                <a:latin typeface="ITC Garamond Std Lt"/>
              </a:rPr>
              <a:t>2</a:t>
            </a:r>
            <a:r>
              <a:rPr lang="ko-KR" altLang="en-US" b="0" i="0" u="none" strike="noStrike" baseline="0" dirty="0">
                <a:latin typeface="DJYRBG+YDVYMjO12"/>
              </a:rPr>
              <a:t>번째에 대응한다는 의미 </a:t>
            </a:r>
            <a:endParaRPr lang="en-US" altLang="ko-KR" b="0" i="0" u="none" strike="noStrike" baseline="0" dirty="0">
              <a:latin typeface="DJYRBG+YDVYMjO12"/>
            </a:endParaRPr>
          </a:p>
          <a:p>
            <a:pPr lvl="1"/>
            <a:endParaRPr lang="en-US" altLang="ko-KR" sz="1400" dirty="0">
              <a:latin typeface="DJYRBG+YDVYMjO12"/>
            </a:endParaRPr>
          </a:p>
          <a:p>
            <a:pPr lvl="1"/>
            <a:endParaRPr lang="en-US" altLang="ko-KR" sz="1000" b="0" i="0" u="none" strike="noStrike" baseline="0" dirty="0">
              <a:latin typeface="DJYRBG+YDVYMjO1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5" y="1628800"/>
            <a:ext cx="5044242" cy="94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367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en-US" altLang="ko-KR" dirty="0"/>
              <a:t>print() </a:t>
            </a:r>
            <a:r>
              <a:rPr lang="ko-KR" altLang="en-US" dirty="0"/>
              <a:t>함수와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서식에 따른 출력</a:t>
            </a:r>
            <a:endParaRPr lang="en-US" altLang="ko-KR" dirty="0"/>
          </a:p>
          <a:p>
            <a:pPr lvl="1"/>
            <a:r>
              <a:rPr lang="en-US" altLang="ko-KR" dirty="0">
                <a:latin typeface="DJYRBG+YDVYMjO12"/>
              </a:rPr>
              <a:t>f</a:t>
            </a:r>
            <a:r>
              <a:rPr lang="en-US" altLang="ko-KR" b="0" i="0" u="none" strike="noStrike" baseline="0" dirty="0">
                <a:latin typeface="DJYRBG+YDVYMjO12"/>
              </a:rPr>
              <a:t>ormat </a:t>
            </a:r>
            <a:r>
              <a:rPr lang="ko-KR" altLang="en-US" b="0" i="0" u="none" strike="noStrike" baseline="0" dirty="0">
                <a:latin typeface="DJYRBG+YDVYMjO12"/>
              </a:rPr>
              <a:t>함수의 사용</a:t>
            </a:r>
            <a:endParaRPr lang="en-US" altLang="ko-KR" b="0" i="0" u="none" strike="noStrike" baseline="0" dirty="0">
              <a:latin typeface="DJYRBG+YDVYMjO12"/>
            </a:endParaRPr>
          </a:p>
          <a:p>
            <a:pPr lvl="1"/>
            <a:endParaRPr lang="en-US" altLang="ko-KR" sz="1400" dirty="0">
              <a:latin typeface="DJYRBG+YDVYMjO12"/>
            </a:endParaRPr>
          </a:p>
          <a:p>
            <a:pPr marL="357188" lvl="1" indent="0">
              <a:buNone/>
            </a:pPr>
            <a:endParaRPr lang="en-US" altLang="ko-KR" sz="1400" dirty="0">
              <a:latin typeface="DJYRBG+YDVYMjO12"/>
            </a:endParaRPr>
          </a:p>
          <a:p>
            <a:pPr lvl="1"/>
            <a:endParaRPr lang="en-US" altLang="ko-KR" sz="1000" b="0" i="0" u="none" strike="noStrike" baseline="0" dirty="0">
              <a:latin typeface="DJYRBG+YDVYMjO1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251" y="1898200"/>
            <a:ext cx="4989498" cy="306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1619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en-US" altLang="ko-KR" dirty="0"/>
              <a:t>print() </a:t>
            </a:r>
            <a:r>
              <a:rPr lang="ko-KR" altLang="en-US" dirty="0"/>
              <a:t>함수와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서식에 따른 출력</a:t>
            </a:r>
            <a:endParaRPr lang="en-US" altLang="ko-KR" dirty="0"/>
          </a:p>
          <a:p>
            <a:pPr lvl="1"/>
            <a:r>
              <a:rPr lang="en-US" altLang="ko-KR" dirty="0">
                <a:latin typeface="DJYRBG+YDVYMjO12"/>
              </a:rPr>
              <a:t>format </a:t>
            </a:r>
            <a:r>
              <a:rPr lang="ko-KR" altLang="en-US" dirty="0">
                <a:latin typeface="DJYRBG+YDVYMjO12"/>
              </a:rPr>
              <a:t>함수는 출력하는 순서를 지정 가능</a:t>
            </a:r>
            <a:endParaRPr lang="en-US" altLang="ko-KR" dirty="0">
              <a:latin typeface="DJYRBG+YDVYMjO12"/>
            </a:endParaRPr>
          </a:p>
          <a:p>
            <a:pPr lvl="1"/>
            <a:r>
              <a:rPr lang="ko-KR" altLang="en-US" dirty="0">
                <a:latin typeface="DJYRBG+YDVYMjO12"/>
              </a:rPr>
              <a:t>다음 코드는 </a:t>
            </a:r>
            <a:r>
              <a:rPr lang="en-US" altLang="ko-KR" dirty="0">
                <a:latin typeface="DJYRBG+YDVYMjO12"/>
              </a:rPr>
              <a:t>300, 200, 100 </a:t>
            </a:r>
            <a:r>
              <a:rPr lang="ko-KR" altLang="en-US" dirty="0">
                <a:latin typeface="DJYRBG+YDVYMjO12"/>
              </a:rPr>
              <a:t>을 출력함</a:t>
            </a:r>
            <a:endParaRPr lang="en-US" altLang="ko-KR" dirty="0">
              <a:latin typeface="DJYRBG+YDVYMjO12"/>
            </a:endParaRPr>
          </a:p>
          <a:p>
            <a:pPr lvl="1"/>
            <a:endParaRPr lang="en-US" altLang="ko-KR" sz="1400" b="0" i="0" u="none" strike="noStrike" baseline="0" dirty="0">
              <a:latin typeface="DJYRBG+YDVYMjO12"/>
            </a:endParaRPr>
          </a:p>
          <a:p>
            <a:pPr lvl="1"/>
            <a:endParaRPr lang="en-US" altLang="ko-KR" sz="1400" dirty="0">
              <a:latin typeface="DJYRBG+YDVYMjO12"/>
            </a:endParaRPr>
          </a:p>
          <a:p>
            <a:pPr marL="357188" lvl="1" indent="0">
              <a:buNone/>
            </a:pPr>
            <a:endParaRPr lang="en-US" altLang="ko-KR" sz="1400" dirty="0">
              <a:latin typeface="DJYRBG+YDVYMjO12"/>
            </a:endParaRPr>
          </a:p>
          <a:p>
            <a:pPr lvl="1"/>
            <a:r>
              <a:rPr lang="en-US" altLang="ko-KR" dirty="0">
                <a:latin typeface="DJYRBG+YDVYMjO12"/>
              </a:rPr>
              <a:t>p</a:t>
            </a:r>
            <a:r>
              <a:rPr lang="en-US" altLang="ko-KR" b="0" i="0" u="none" strike="noStrike" baseline="0" dirty="0">
                <a:latin typeface="DJYRBG+YDVYMjO12"/>
              </a:rPr>
              <a:t>rint() </a:t>
            </a:r>
            <a:r>
              <a:rPr lang="ko-KR" altLang="en-US" b="0" i="0" u="none" strike="noStrike" baseline="0" dirty="0">
                <a:latin typeface="DJYRBG+YDVYMjO12"/>
              </a:rPr>
              <a:t>함수는 내용 출력 후 한 행을 넘김</a:t>
            </a:r>
            <a:endParaRPr lang="en-US" altLang="ko-KR" b="0" i="0" u="none" strike="noStrike" baseline="0" dirty="0">
              <a:latin typeface="DJYRBG+YDVYMjO12"/>
            </a:endParaRPr>
          </a:p>
          <a:p>
            <a:pPr lvl="1"/>
            <a:r>
              <a:rPr lang="ko-KR" altLang="en-US" b="0" i="0" u="none" strike="noStrike" baseline="0" dirty="0">
                <a:latin typeface="+mn-ea"/>
                <a:ea typeface="+mn-ea"/>
              </a:rPr>
              <a:t>강제로 한 행을 넘기고 싶다면 </a:t>
            </a:r>
            <a:r>
              <a:rPr lang="en-US" altLang="ko-KR" dirty="0">
                <a:latin typeface="+mn-ea"/>
                <a:ea typeface="+mn-ea"/>
              </a:rPr>
              <a:t>\</a:t>
            </a:r>
            <a:r>
              <a:rPr lang="en-US" altLang="ko-KR" b="0" i="0" u="none" strike="noStrike" baseline="0" dirty="0">
                <a:latin typeface="+mn-ea"/>
                <a:ea typeface="+mn-ea"/>
              </a:rPr>
              <a:t>n</a:t>
            </a:r>
            <a:r>
              <a:rPr lang="ko-KR" altLang="en-US" b="0" i="0" u="none" strike="noStrike" baseline="0" dirty="0">
                <a:latin typeface="+mn-ea"/>
                <a:ea typeface="+mn-ea"/>
              </a:rPr>
              <a:t>을 사용</a:t>
            </a:r>
            <a:endParaRPr lang="en-US" altLang="ko-KR" b="0" i="0" u="none" strike="noStrike" baseline="0" dirty="0">
              <a:latin typeface="+mn-ea"/>
              <a:ea typeface="+mn-ea"/>
            </a:endParaRPr>
          </a:p>
          <a:p>
            <a:pPr lvl="1"/>
            <a:endParaRPr lang="en-US" altLang="ko-KR" sz="1400" dirty="0">
              <a:latin typeface="DJYRBG+YDVYMjO12"/>
            </a:endParaRPr>
          </a:p>
          <a:p>
            <a:pPr marL="357188" lvl="1" indent="0">
              <a:buNone/>
            </a:pPr>
            <a:endParaRPr lang="en-US" altLang="ko-KR" sz="1400" dirty="0">
              <a:latin typeface="DJYRBG+YDVYMjO12"/>
            </a:endParaRPr>
          </a:p>
          <a:p>
            <a:pPr lvl="1"/>
            <a:endParaRPr lang="en-US" altLang="ko-KR" sz="1000" b="0" i="0" u="none" strike="noStrike" baseline="0" dirty="0">
              <a:latin typeface="DJYRBG+YDVYMjO1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A923DE-6487-A748-F76D-69C4FD1B9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64" y="1976693"/>
            <a:ext cx="7306714" cy="4350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427D45-8C98-29D4-F369-D594768C0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64" y="3564015"/>
            <a:ext cx="7306714" cy="72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41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en-US" altLang="ko-KR" dirty="0"/>
              <a:t>print() </a:t>
            </a:r>
            <a:r>
              <a:rPr lang="ko-KR" altLang="en-US" dirty="0"/>
              <a:t>함수와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서식에 따른 출력</a:t>
            </a:r>
            <a:endParaRPr lang="en-US" altLang="ko-KR" dirty="0"/>
          </a:p>
          <a:p>
            <a:pPr lvl="1"/>
            <a:r>
              <a:rPr lang="en-US" altLang="ko-KR" dirty="0">
                <a:latin typeface="DJYRBG+YDVYMjO12"/>
              </a:rPr>
              <a:t>\</a:t>
            </a:r>
            <a:r>
              <a:rPr lang="en-US" altLang="ko-KR" b="0" i="0" u="none" strike="noStrike" baseline="0" dirty="0">
                <a:latin typeface="DJYRBG+YDVYMjO12"/>
              </a:rPr>
              <a:t>n </a:t>
            </a:r>
            <a:r>
              <a:rPr lang="ko-KR" altLang="en-US" b="0" i="0" u="none" strike="noStrike" baseline="0" dirty="0">
                <a:latin typeface="DJYRBG+YDVYMjO12"/>
              </a:rPr>
              <a:t>와 같이 앞에 백슬래시가 있는 문자를 이스케이프 문자라고 함</a:t>
            </a:r>
            <a:endParaRPr lang="en-US" altLang="ko-KR" dirty="0"/>
          </a:p>
          <a:p>
            <a:pPr lvl="1"/>
            <a:r>
              <a:rPr lang="ko-KR" altLang="en-US" b="0" i="0" u="none" strike="noStrike" baseline="0" dirty="0">
                <a:latin typeface="DJYRBG+YDVYMjO12"/>
              </a:rPr>
              <a:t>이스케이프 문자의 종류</a:t>
            </a:r>
            <a:endParaRPr lang="en-US" altLang="ko-KR" b="0" i="0" u="none" strike="noStrike" baseline="0" dirty="0">
              <a:latin typeface="DJYRBG+YDVYMjO12"/>
            </a:endParaRPr>
          </a:p>
          <a:p>
            <a:pPr lvl="1"/>
            <a:endParaRPr lang="en-US" altLang="ko-KR" sz="1000" b="0" i="0" u="none" strike="noStrike" baseline="0" dirty="0">
              <a:latin typeface="DJYRBG+YDVYMjO1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67" y="1943835"/>
            <a:ext cx="5247350" cy="2663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9937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en-US" altLang="ko-KR" dirty="0"/>
              <a:t>print() </a:t>
            </a:r>
            <a:r>
              <a:rPr lang="ko-KR" altLang="en-US" dirty="0"/>
              <a:t>함수와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서식에 따른 출력</a:t>
            </a:r>
            <a:endParaRPr lang="en-US" altLang="ko-KR" dirty="0"/>
          </a:p>
          <a:p>
            <a:endParaRPr lang="en-US" altLang="ko-KR" dirty="0"/>
          </a:p>
          <a:p>
            <a:pPr marL="357188" lvl="1" indent="0">
              <a:buNone/>
            </a:pPr>
            <a:r>
              <a:rPr lang="ko-KR" altLang="en-US" sz="1400" b="0" i="0" u="none" strike="noStrike" baseline="0" dirty="0">
                <a:latin typeface="DJYRBG+YDVYMjO12"/>
              </a:rPr>
              <a:t> </a:t>
            </a:r>
            <a:endParaRPr lang="en-US" altLang="ko-KR" sz="1000" b="0" i="0" u="none" strike="noStrike" baseline="0" dirty="0">
              <a:latin typeface="DJYRBG+YDVYMjO12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A570B55-1C53-028A-EB24-B0C135DF5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108947"/>
              </p:ext>
            </p:extLst>
          </p:nvPr>
        </p:nvGraphicFramePr>
        <p:xfrm>
          <a:off x="2165050" y="1603692"/>
          <a:ext cx="4770531" cy="18829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726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4388805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8608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Code03-01.py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14968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print("\n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줄바꿈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\n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연습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")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print("\t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탭키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\t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연습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")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print("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글자가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\"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강조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\"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되는 효과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1")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print("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글자가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\'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강조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\'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되는 효과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2")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print("\\\\\\ 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역슬래시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세 개 출력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")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print(r"\n \t \" \\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를 그대로 출력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744379D-A949-4F97-033E-C46DADC57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361" y="3562199"/>
            <a:ext cx="4817277" cy="198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02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F0A0EC4F-B739-7963-0780-205D9B1252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b="0" spc="-150" dirty="0"/>
              <a:t>print( ) </a:t>
            </a:r>
            <a:r>
              <a:rPr lang="ko-KR" altLang="en-US" b="0" spc="-150" dirty="0"/>
              <a:t>함수 서식에 맞추어 출력하는 방법을 익힌다</a:t>
            </a:r>
            <a:r>
              <a:rPr lang="en-US" altLang="ko-KR" b="0" spc="-150" dirty="0"/>
              <a:t>.</a:t>
            </a:r>
          </a:p>
          <a:p>
            <a:r>
              <a:rPr lang="ko-KR" altLang="en-US" b="0" spc="-150" dirty="0"/>
              <a:t>정수</a:t>
            </a:r>
            <a:r>
              <a:rPr lang="en-US" altLang="ko-KR" b="0" spc="-150" dirty="0"/>
              <a:t>, </a:t>
            </a:r>
            <a:r>
              <a:rPr lang="ko-KR" altLang="en-US" b="0" spc="-150" dirty="0"/>
              <a:t>실수</a:t>
            </a:r>
            <a:r>
              <a:rPr lang="en-US" altLang="ko-KR" b="0" spc="-150" dirty="0"/>
              <a:t>, </a:t>
            </a:r>
            <a:r>
              <a:rPr lang="ko-KR" altLang="en-US" b="0" spc="-150" dirty="0"/>
              <a:t>문자열 등 기본 데이터형을 알아본다</a:t>
            </a:r>
            <a:r>
              <a:rPr lang="en-US" altLang="ko-KR" b="0" spc="-150" dirty="0"/>
              <a:t>.</a:t>
            </a:r>
          </a:p>
          <a:p>
            <a:r>
              <a:rPr lang="ko-KR" altLang="en-US" b="0" spc="-150" dirty="0"/>
              <a:t>산술 연산자 및 관계</a:t>
            </a:r>
            <a:r>
              <a:rPr lang="en-US" altLang="ko-KR" b="0" spc="-150" dirty="0"/>
              <a:t>·</a:t>
            </a:r>
            <a:r>
              <a:rPr lang="ko-KR" altLang="en-US" b="0" spc="-150" dirty="0"/>
              <a:t>논리 연산자의 사용법을 익힌다</a:t>
            </a:r>
            <a:r>
              <a:rPr lang="en-US" altLang="ko-KR" b="0" spc="-150" dirty="0"/>
              <a:t>.</a:t>
            </a:r>
          </a:p>
          <a:p>
            <a:r>
              <a:rPr lang="ko-KR" altLang="en-US" b="0" spc="-150" dirty="0"/>
              <a:t>조건문의 대표 격인 기본 </a:t>
            </a:r>
            <a:r>
              <a:rPr lang="en-US" altLang="ko-KR" b="0" spc="-150" dirty="0"/>
              <a:t>if </a:t>
            </a:r>
            <a:r>
              <a:rPr lang="ko-KR" altLang="en-US" b="0" spc="-150" dirty="0"/>
              <a:t>문</a:t>
            </a:r>
            <a:r>
              <a:rPr lang="en-US" altLang="ko-KR" b="0" spc="-150" dirty="0"/>
              <a:t>, </a:t>
            </a:r>
            <a:r>
              <a:rPr lang="ko-KR" altLang="en-US" b="0" spc="-150" dirty="0"/>
              <a:t>중첩 </a:t>
            </a:r>
            <a:r>
              <a:rPr lang="en-US" altLang="ko-KR" b="0" spc="-150" dirty="0"/>
              <a:t>if </a:t>
            </a:r>
            <a:r>
              <a:rPr lang="ko-KR" altLang="en-US" b="0" spc="-150" dirty="0"/>
              <a:t>문의 형식과 사용법을 익힌다</a:t>
            </a:r>
            <a:r>
              <a:rPr lang="en-US" altLang="ko-KR" b="0" spc="-150" dirty="0"/>
              <a:t>.</a:t>
            </a:r>
          </a:p>
          <a:p>
            <a:r>
              <a:rPr lang="ko-KR" altLang="en-US" b="0" spc="-150" dirty="0"/>
              <a:t>조건문을 다양하게 활용하는 방법을 익힌다</a:t>
            </a:r>
            <a:r>
              <a:rPr lang="en-US" altLang="ko-KR" b="0" spc="-150" dirty="0"/>
              <a:t>.</a:t>
            </a:r>
          </a:p>
          <a:p>
            <a:r>
              <a:rPr lang="ko-KR" altLang="en-US" b="0" spc="-150" dirty="0"/>
              <a:t>기본 </a:t>
            </a:r>
            <a:r>
              <a:rPr lang="en-US" altLang="ko-KR" b="0" spc="-150" dirty="0"/>
              <a:t>for </a:t>
            </a:r>
            <a:r>
              <a:rPr lang="ko-KR" altLang="en-US" b="0" spc="-150" dirty="0"/>
              <a:t>문 및 중첩 </a:t>
            </a:r>
            <a:r>
              <a:rPr lang="en-US" altLang="ko-KR" b="0" spc="-150" dirty="0"/>
              <a:t>for </a:t>
            </a:r>
            <a:r>
              <a:rPr lang="ko-KR" altLang="en-US" b="0" spc="-150" dirty="0"/>
              <a:t>문의 형식과 사용법을 익힌다</a:t>
            </a:r>
            <a:r>
              <a:rPr lang="en-US" altLang="ko-KR" b="0" spc="-150" dirty="0"/>
              <a:t>.</a:t>
            </a:r>
          </a:p>
          <a:p>
            <a:r>
              <a:rPr lang="en-US" altLang="ko-KR" b="0" spc="-150" dirty="0"/>
              <a:t>while </a:t>
            </a:r>
            <a:r>
              <a:rPr lang="ko-KR" altLang="en-US" b="0" spc="-150" dirty="0"/>
              <a:t>문</a:t>
            </a:r>
            <a:r>
              <a:rPr lang="en-US" altLang="ko-KR" b="0" spc="-150" dirty="0"/>
              <a:t>, break </a:t>
            </a:r>
            <a:r>
              <a:rPr lang="ko-KR" altLang="en-US" b="0" spc="-150" dirty="0"/>
              <a:t>문</a:t>
            </a:r>
            <a:r>
              <a:rPr lang="en-US" altLang="ko-KR" b="0" spc="-150" dirty="0"/>
              <a:t>, continue </a:t>
            </a:r>
            <a:r>
              <a:rPr lang="ko-KR" altLang="en-US" b="0" spc="-150" dirty="0"/>
              <a:t>문의 사용법을 익힌다</a:t>
            </a:r>
            <a:r>
              <a:rPr lang="en-US" altLang="ko-KR" b="0" spc="-150" dirty="0"/>
              <a:t>.</a:t>
            </a:r>
            <a:endParaRPr lang="ko-KR" altLang="en-US" b="0" spc="-150" dirty="0"/>
          </a:p>
        </p:txBody>
      </p:sp>
    </p:spTree>
    <p:extLst>
      <p:ext uri="{BB962C8B-B14F-4D97-AF65-F5344CB8AC3E}">
        <p14:creationId xmlns:p14="http://schemas.microsoft.com/office/powerpoint/2010/main" val="1191940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변수의 선언과 사용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변수의 선언</a:t>
            </a:r>
            <a:endParaRPr lang="ko-KR" altLang="en-US" sz="1800" b="0" i="0" u="none" strike="noStrike" baseline="0" dirty="0">
              <a:solidFill>
                <a:srgbClr val="000000"/>
              </a:solidFill>
              <a:latin typeface="DJYRBG+YDVYMjO12"/>
            </a:endParaRPr>
          </a:p>
          <a:p>
            <a:pPr lvl="1"/>
            <a:r>
              <a:rPr lang="ko-KR" altLang="en-US" dirty="0"/>
              <a:t>변수는 어떠한 값을 저장하는 메모리 공간</a:t>
            </a:r>
            <a:endParaRPr lang="en-US" altLang="ko-KR" dirty="0"/>
          </a:p>
          <a:p>
            <a:pPr lvl="1"/>
            <a:r>
              <a:rPr lang="ko-KR" altLang="en-US" dirty="0"/>
              <a:t>가장 많이 사용하는 변수의 종류는 불형</a:t>
            </a:r>
            <a:r>
              <a:rPr lang="en-US" altLang="ko-KR" dirty="0"/>
              <a:t>(Boolean), </a:t>
            </a:r>
            <a:r>
              <a:rPr lang="ko-KR" altLang="en-US" dirty="0"/>
              <a:t>정수형</a:t>
            </a:r>
            <a:r>
              <a:rPr lang="en-US" altLang="ko-KR" dirty="0"/>
              <a:t>, </a:t>
            </a:r>
            <a:r>
              <a:rPr lang="ko-KR" altLang="en-US" dirty="0"/>
              <a:t>실수형</a:t>
            </a:r>
            <a:r>
              <a:rPr lang="en-US" altLang="ko-KR" dirty="0"/>
              <a:t>, </a:t>
            </a:r>
            <a:r>
              <a:rPr lang="ko-KR" altLang="en-US" dirty="0"/>
              <a:t>문자열 네 가지</a:t>
            </a: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976" y="2405331"/>
            <a:ext cx="2497164" cy="2193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9864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변수의 선언과 사용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변수의 선언</a:t>
            </a:r>
            <a:endParaRPr lang="en-US" altLang="ko-KR" dirty="0"/>
          </a:p>
          <a:p>
            <a:pPr lvl="1"/>
            <a:r>
              <a:rPr lang="en-US" altLang="ko-KR" dirty="0" err="1"/>
              <a:t>boolVar</a:t>
            </a:r>
            <a:r>
              <a:rPr lang="ko-KR" altLang="en-US" dirty="0"/>
              <a:t>에는 불 값인 </a:t>
            </a:r>
            <a:r>
              <a:rPr lang="en-US" altLang="ko-KR" dirty="0"/>
              <a:t>True</a:t>
            </a:r>
            <a:r>
              <a:rPr lang="ko-KR" altLang="en-US" dirty="0"/>
              <a:t>를</a:t>
            </a:r>
            <a:r>
              <a:rPr lang="en-US" altLang="ko-KR" dirty="0"/>
              <a:t>, </a:t>
            </a:r>
            <a:r>
              <a:rPr lang="en-US" altLang="ko-KR" dirty="0" err="1"/>
              <a:t>intVar</a:t>
            </a:r>
            <a:r>
              <a:rPr lang="ko-KR" altLang="en-US" dirty="0"/>
              <a:t>에는 정수인 </a:t>
            </a:r>
            <a:r>
              <a:rPr lang="en-US" altLang="ko-KR" dirty="0"/>
              <a:t>0</a:t>
            </a:r>
            <a:r>
              <a:rPr lang="ko-KR" altLang="en-US" dirty="0"/>
              <a:t>을</a:t>
            </a:r>
            <a:r>
              <a:rPr lang="en-US" altLang="ko-KR" dirty="0"/>
              <a:t>, </a:t>
            </a:r>
            <a:r>
              <a:rPr lang="en-US" altLang="ko-KR" dirty="0" err="1"/>
              <a:t>floatVar</a:t>
            </a:r>
            <a:r>
              <a:rPr lang="ko-KR" altLang="en-US" dirty="0"/>
              <a:t>에는 실수인 </a:t>
            </a:r>
            <a:r>
              <a:rPr lang="en-US" altLang="ko-KR" dirty="0"/>
              <a:t>0.0</a:t>
            </a:r>
            <a:r>
              <a:rPr lang="ko-KR" altLang="en-US" dirty="0"/>
              <a:t>을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 err="1"/>
              <a:t>strVar</a:t>
            </a:r>
            <a:r>
              <a:rPr lang="ko-KR" altLang="en-US" dirty="0"/>
              <a:t>에는 문자열 “”를 초기에 대입</a:t>
            </a:r>
          </a:p>
          <a:p>
            <a:pPr lvl="1"/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934" y="2841135"/>
            <a:ext cx="5736132" cy="1848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4483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변수의 선언과 사용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변수의 선언</a:t>
            </a:r>
            <a:endParaRPr lang="en-US" altLang="ko-KR" dirty="0"/>
          </a:p>
          <a:p>
            <a:pPr lvl="1"/>
            <a:r>
              <a:rPr lang="ko-KR" altLang="en-US" dirty="0" err="1"/>
              <a:t>변수명</a:t>
            </a:r>
            <a:r>
              <a:rPr lang="ko-KR" altLang="en-US" dirty="0"/>
              <a:t> 지정의 규칙</a:t>
            </a:r>
            <a:endParaRPr lang="en-US" altLang="ko-KR" dirty="0"/>
          </a:p>
          <a:p>
            <a:pPr lvl="2"/>
            <a:r>
              <a:rPr lang="ko-KR" altLang="en-US" dirty="0"/>
              <a:t>대</a:t>
            </a:r>
            <a:r>
              <a:rPr lang="en-US" altLang="ko-KR" dirty="0"/>
              <a:t>·</a:t>
            </a:r>
            <a:r>
              <a:rPr lang="ko-KR" altLang="en-US" dirty="0"/>
              <a:t>소문자를 구분한다</a:t>
            </a:r>
            <a:r>
              <a:rPr lang="en-US" altLang="ko-KR" dirty="0"/>
              <a:t>. (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 err="1"/>
              <a:t>myVar</a:t>
            </a:r>
            <a:r>
              <a:rPr lang="ko-KR" altLang="en-US" dirty="0"/>
              <a:t>와 </a:t>
            </a:r>
            <a:r>
              <a:rPr lang="en-US" altLang="ko-KR" dirty="0" err="1"/>
              <a:t>MyVar</a:t>
            </a:r>
            <a:r>
              <a:rPr lang="ko-KR" altLang="en-US" dirty="0"/>
              <a:t>는 다른 변수</a:t>
            </a:r>
          </a:p>
          <a:p>
            <a:pPr lvl="2"/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 err="1"/>
              <a:t>언더바</a:t>
            </a:r>
            <a:r>
              <a:rPr lang="en-US" altLang="ko-KR" dirty="0"/>
              <a:t>(_)</a:t>
            </a:r>
            <a:r>
              <a:rPr lang="ko-KR" altLang="en-US" dirty="0"/>
              <a:t>를 포함할 수 있지만 숫자로 시작하면 안 된다</a:t>
            </a:r>
            <a:r>
              <a:rPr lang="en-US" altLang="ko-KR" dirty="0"/>
              <a:t>. (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2Var (×)</a:t>
            </a:r>
          </a:p>
          <a:p>
            <a:pPr lvl="2"/>
            <a:r>
              <a:rPr lang="ko-KR" altLang="en-US" dirty="0" err="1"/>
              <a:t>예약어는</a:t>
            </a:r>
            <a:r>
              <a:rPr lang="ko-KR" altLang="en-US" dirty="0"/>
              <a:t> 변수명으로 쓰면 안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025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변수의 선언과 사용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변수의 선언</a:t>
            </a:r>
            <a:endParaRPr lang="en-US" altLang="ko-KR" dirty="0"/>
          </a:p>
          <a:p>
            <a:pPr lvl="1"/>
            <a:r>
              <a:rPr lang="en-US" altLang="ko-KR" dirty="0"/>
              <a:t>type( ) </a:t>
            </a:r>
            <a:r>
              <a:rPr lang="ko-KR" altLang="en-US" dirty="0"/>
              <a:t>함수를 사용하면 변수가 </a:t>
            </a:r>
            <a:r>
              <a:rPr lang="en-US" altLang="ko-KR" dirty="0"/>
              <a:t>bool(</a:t>
            </a:r>
            <a:r>
              <a:rPr lang="ko-KR" altLang="en-US" dirty="0"/>
              <a:t>불</a:t>
            </a:r>
            <a:r>
              <a:rPr lang="en-US" altLang="ko-KR" dirty="0"/>
              <a:t>), int(</a:t>
            </a:r>
            <a:r>
              <a:rPr lang="ko-KR" altLang="en-US" dirty="0"/>
              <a:t>정수</a:t>
            </a:r>
            <a:r>
              <a:rPr lang="en-US" altLang="ko-KR" dirty="0"/>
              <a:t>), float(</a:t>
            </a:r>
            <a:r>
              <a:rPr lang="ko-KR" altLang="en-US" dirty="0"/>
              <a:t>실수</a:t>
            </a:r>
            <a:r>
              <a:rPr lang="en-US" altLang="ko-KR" dirty="0"/>
              <a:t>), str(</a:t>
            </a:r>
            <a:r>
              <a:rPr lang="ko-KR" altLang="en-US" dirty="0"/>
              <a:t>문자열</a:t>
            </a:r>
            <a:r>
              <a:rPr lang="en-US" altLang="ko-KR" dirty="0"/>
              <a:t>)</a:t>
            </a:r>
            <a:r>
              <a:rPr lang="ko-KR" altLang="en-US" dirty="0"/>
              <a:t>형으로</a:t>
            </a:r>
            <a:br>
              <a:rPr lang="en-US" altLang="ko-KR" dirty="0"/>
            </a:br>
            <a:r>
              <a:rPr lang="ko-KR" altLang="en-US" dirty="0"/>
              <a:t>생성된 것을 확인 가능</a:t>
            </a:r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150" y="2415590"/>
            <a:ext cx="6266200" cy="141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145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변수의 선언과 사용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변수의 사용</a:t>
            </a:r>
            <a:endParaRPr lang="en-US" altLang="ko-KR" dirty="0"/>
          </a:p>
          <a:p>
            <a:pPr lvl="1"/>
            <a:r>
              <a:rPr lang="ko-KR" altLang="en-US" dirty="0"/>
              <a:t>그릇에 음식을 담듯이 변수에 값을 담으면 </a:t>
            </a:r>
            <a:r>
              <a:rPr lang="en-US" altLang="ko-KR" dirty="0"/>
              <a:t>(</a:t>
            </a:r>
            <a:r>
              <a:rPr lang="ko-KR" altLang="en-US" dirty="0"/>
              <a:t>대입하면</a:t>
            </a:r>
            <a:r>
              <a:rPr lang="en-US" altLang="ko-KR" dirty="0"/>
              <a:t>) </a:t>
            </a:r>
            <a:r>
              <a:rPr lang="ko-KR" altLang="en-US" dirty="0"/>
              <a:t>사용할 수 있음</a:t>
            </a:r>
            <a:endParaRPr lang="en-US" altLang="ko-KR" dirty="0"/>
          </a:p>
          <a:p>
            <a:pPr lvl="1"/>
            <a:r>
              <a:rPr lang="ko-KR" altLang="en-US" dirty="0"/>
              <a:t>변수에 있던 기존 값은 없어지고 새로운 값으로 변경됨</a:t>
            </a:r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1" y="2588907"/>
            <a:ext cx="7067559" cy="246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1285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변수의 선언과 사용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변수의 사용</a:t>
            </a:r>
            <a:endParaRPr lang="en-US" altLang="ko-KR" dirty="0"/>
          </a:p>
          <a:p>
            <a:pPr lvl="1"/>
            <a:r>
              <a:rPr lang="ko-KR" altLang="en-US" dirty="0"/>
              <a:t>변수의 값뿐만 아니라 계산 결과를 넣을 수도 있음</a:t>
            </a:r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686" y="2168861"/>
            <a:ext cx="5643223" cy="2790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2816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변수의 선언과 사용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변수의 사용</a:t>
            </a:r>
            <a:endParaRPr lang="en-US" altLang="ko-KR" dirty="0"/>
          </a:p>
          <a:p>
            <a:pPr lvl="1"/>
            <a:r>
              <a:rPr lang="ko-KR" altLang="en-US" dirty="0"/>
              <a:t>변수의 값뿐만 아니라 계산 결과를 넣을 수도 있음</a:t>
            </a: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377" y="2246817"/>
            <a:ext cx="5441246" cy="28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6043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변수의 선언과 사용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변수의 사용</a:t>
            </a:r>
            <a:endParaRPr lang="en-US" altLang="ko-KR" dirty="0"/>
          </a:p>
          <a:p>
            <a:pPr lvl="1"/>
            <a:r>
              <a:rPr lang="ko-KR" altLang="en-US" dirty="0"/>
              <a:t>변수의 값뿐만 아니라 계산 결과를 넣을 수도 있음</a:t>
            </a: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437" y="2168860"/>
            <a:ext cx="5497126" cy="2745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6043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변수의 선언과 사용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변수의 사용</a:t>
            </a:r>
            <a:endParaRPr lang="en-US" altLang="ko-KR" dirty="0"/>
          </a:p>
          <a:p>
            <a:pPr lvl="1"/>
            <a:r>
              <a:rPr lang="ko-KR" altLang="en-US" dirty="0"/>
              <a:t>대입 연산자</a:t>
            </a:r>
            <a:r>
              <a:rPr lang="en-US" altLang="ko-KR" dirty="0"/>
              <a:t>(=)</a:t>
            </a:r>
            <a:r>
              <a:rPr lang="ko-KR" altLang="en-US" dirty="0"/>
              <a:t>는 맨 뒤부터 처리되므로 왼쪽은 오른쪽과 같이 풀어 쓸 수 있음</a:t>
            </a:r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a, b, c, d </a:t>
            </a:r>
            <a:r>
              <a:rPr lang="ko-KR" altLang="en-US" dirty="0"/>
              <a:t>변수에는 모두 </a:t>
            </a:r>
            <a:r>
              <a:rPr lang="en-US" altLang="ko-KR" dirty="0"/>
              <a:t>100</a:t>
            </a:r>
            <a:r>
              <a:rPr lang="ko-KR" altLang="en-US" dirty="0"/>
              <a:t>이 대입됨</a:t>
            </a:r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074" y="2168860"/>
            <a:ext cx="5397226" cy="4113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89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변수의 선언과 사용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변수의 사용</a:t>
            </a:r>
            <a:endParaRPr lang="en-US" altLang="ko-KR" dirty="0"/>
          </a:p>
          <a:p>
            <a:pPr lvl="1"/>
            <a:r>
              <a:rPr lang="ko-KR" altLang="en-US" dirty="0"/>
              <a:t>자신의 값을 연산한 후 이를 다시 자신에게 넣는 방식</a:t>
            </a:r>
            <a:endParaRPr lang="en-US" altLang="ko-KR" dirty="0"/>
          </a:p>
          <a:p>
            <a:pPr lvl="1"/>
            <a:r>
              <a:rPr lang="ko-KR" altLang="en-US" dirty="0"/>
              <a:t>대입 전 </a:t>
            </a:r>
            <a:r>
              <a:rPr lang="en-US" altLang="ko-KR" dirty="0"/>
              <a:t>var1</a:t>
            </a:r>
            <a:r>
              <a:rPr lang="ko-KR" altLang="en-US" dirty="0"/>
              <a:t>에 </a:t>
            </a:r>
            <a:r>
              <a:rPr lang="en-US" altLang="ko-KR" dirty="0"/>
              <a:t>0 </a:t>
            </a:r>
            <a:r>
              <a:rPr lang="ko-KR" altLang="en-US" dirty="0"/>
              <a:t>또는 다른 값이 들어 있어야 함을 주의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81" y="2528901"/>
            <a:ext cx="4902495" cy="288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6067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</a:t>
            </a:r>
            <a:r>
              <a:rPr lang="en-US" altLang="ko-KR" dirty="0"/>
              <a:t>1</a:t>
            </a:r>
            <a:r>
              <a:rPr lang="ko-KR" altLang="en-US" dirty="0"/>
              <a:t> 이 장에서 만들 프로그램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동전 교환</a:t>
            </a:r>
            <a:endParaRPr lang="en-US" altLang="ko-KR" dirty="0"/>
          </a:p>
          <a:p>
            <a:pPr lvl="1"/>
            <a:r>
              <a:rPr lang="ko-KR" altLang="en-US" dirty="0"/>
              <a:t>입력된 액수를 </a:t>
            </a:r>
            <a:r>
              <a:rPr lang="en-US" altLang="ko-KR" dirty="0"/>
              <a:t>500</a:t>
            </a:r>
            <a:r>
              <a:rPr lang="ko-KR" altLang="en-US" dirty="0"/>
              <a:t>원</a:t>
            </a:r>
            <a:r>
              <a:rPr lang="en-US" altLang="ko-KR" dirty="0"/>
              <a:t>, 100</a:t>
            </a:r>
            <a:r>
              <a:rPr lang="ko-KR" altLang="en-US" dirty="0"/>
              <a:t>원</a:t>
            </a:r>
            <a:r>
              <a:rPr lang="en-US" altLang="ko-KR" dirty="0"/>
              <a:t>, 50</a:t>
            </a:r>
            <a:r>
              <a:rPr lang="ko-KR" altLang="en-US" dirty="0"/>
              <a:t>원</a:t>
            </a:r>
            <a:r>
              <a:rPr lang="en-US" altLang="ko-KR" dirty="0"/>
              <a:t>, 10</a:t>
            </a:r>
            <a:r>
              <a:rPr lang="ko-KR" altLang="en-US" dirty="0" err="1"/>
              <a:t>원짜리</a:t>
            </a:r>
            <a:r>
              <a:rPr lang="ko-KR" altLang="en-US" dirty="0"/>
              <a:t> 동전으로 교환하는 프로그램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473F78-62D2-3C01-AAC0-4C8000C8D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88" y="2213865"/>
            <a:ext cx="6870023" cy="25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09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변수의 선언과 사용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변수의 사용</a:t>
            </a:r>
            <a:endParaRPr lang="en-US" altLang="ko-KR" dirty="0"/>
          </a:p>
          <a:p>
            <a:pPr lvl="1"/>
            <a:r>
              <a:rPr lang="ko-KR" altLang="en-US" dirty="0"/>
              <a:t>아래 </a:t>
            </a:r>
            <a:r>
              <a:rPr lang="en-US" altLang="ko-KR" dirty="0" err="1"/>
              <a:t>noVar</a:t>
            </a:r>
            <a:r>
              <a:rPr lang="en-US" altLang="ko-KR" dirty="0"/>
              <a:t> </a:t>
            </a:r>
            <a:r>
              <a:rPr lang="ko-KR" altLang="en-US" dirty="0"/>
              <a:t>변수에 값이 들어있지 않다면</a:t>
            </a:r>
            <a:r>
              <a:rPr lang="en-US" altLang="ko-KR" dirty="0"/>
              <a:t>, </a:t>
            </a:r>
            <a:r>
              <a:rPr lang="ko-KR" altLang="en-US" dirty="0"/>
              <a:t>‘</a:t>
            </a:r>
            <a:r>
              <a:rPr lang="en-US" altLang="ko-KR" dirty="0" err="1"/>
              <a:t>noVar</a:t>
            </a:r>
            <a:r>
              <a:rPr lang="en-US" altLang="ko-KR" dirty="0"/>
              <a:t>’</a:t>
            </a:r>
            <a:r>
              <a:rPr lang="ko-KR" altLang="en-US" dirty="0"/>
              <a:t>이 정의되지 않았다는 오류가 발생함</a:t>
            </a:r>
            <a:endParaRPr lang="ko-KR" altLang="en-US" b="0" dirty="0"/>
          </a:p>
          <a:p>
            <a:pPr lvl="1"/>
            <a:r>
              <a:rPr lang="ko-KR" altLang="en-US" b="0" dirty="0"/>
              <a:t>이 오류를 방지하려면 코드를 수행하기 전 </a:t>
            </a:r>
            <a:r>
              <a:rPr lang="en-US" altLang="ko-KR" b="0" dirty="0" err="1"/>
              <a:t>noVar</a:t>
            </a:r>
            <a:r>
              <a:rPr lang="en-US" altLang="ko-KR" b="0" dirty="0"/>
              <a:t>=0 </a:t>
            </a:r>
            <a:r>
              <a:rPr lang="ko-KR" altLang="en-US" b="0" dirty="0"/>
              <a:t>등의 형태로 값을 대입시켜 놓아야 함 </a:t>
            </a:r>
            <a:endParaRPr lang="en-US" altLang="ko-KR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954" y="2663915"/>
            <a:ext cx="3414095" cy="924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2105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변수의 선언과 사용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변수의 사용</a:t>
            </a:r>
            <a:endParaRPr lang="en-US" altLang="ko-KR" dirty="0"/>
          </a:p>
          <a:p>
            <a:pPr lvl="1"/>
            <a:r>
              <a:rPr lang="ko-KR" altLang="en-US" dirty="0" err="1"/>
              <a:t>파이썬에서</a:t>
            </a:r>
            <a:r>
              <a:rPr lang="ko-KR" altLang="en-US" dirty="0"/>
              <a:t> 변수의 데이터 형식은 값을 넣는 순간마다 변경될 수 있는 유연한 구조</a:t>
            </a:r>
            <a:endParaRPr lang="en-US" altLang="ko-K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915" y="2314248"/>
            <a:ext cx="6398170" cy="1699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14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dirty="0"/>
              <a:t>데이터형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숫자형</a:t>
            </a:r>
            <a:endParaRPr lang="en-US" altLang="ko-KR" dirty="0"/>
          </a:p>
          <a:p>
            <a:pPr lvl="1"/>
            <a:r>
              <a:rPr lang="ko-KR" altLang="en-US" dirty="0"/>
              <a:t>숫자형 데이터는 소수점 여부에 따라 크게 정수형과 실수형</a:t>
            </a:r>
            <a:endParaRPr lang="en-US" altLang="ko-KR" dirty="0"/>
          </a:p>
          <a:p>
            <a:pPr lvl="1"/>
            <a:r>
              <a:rPr lang="ko-KR" altLang="en-US" dirty="0"/>
              <a:t>정수형은 소수점이 없는 수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3EFC23-03F7-CA57-EDDD-452E7EA28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65" y="2078850"/>
            <a:ext cx="6780068" cy="137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67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dirty="0"/>
              <a:t>데이터형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숫자형</a:t>
            </a:r>
            <a:endParaRPr lang="en-US" altLang="ko-KR" dirty="0"/>
          </a:p>
          <a:p>
            <a:pPr lvl="1"/>
            <a:r>
              <a:rPr lang="en-US" altLang="ko-KR" dirty="0"/>
              <a:t>100</a:t>
            </a:r>
            <a:r>
              <a:rPr lang="ko-KR" altLang="en-US" dirty="0"/>
              <a:t>의 </a:t>
            </a:r>
            <a:r>
              <a:rPr lang="en-US" altLang="ko-KR" dirty="0"/>
              <a:t>100</a:t>
            </a:r>
            <a:r>
              <a:rPr lang="ko-KR" altLang="en-US" dirty="0"/>
              <a:t>번 제곱한 결과도 잘 대입됨</a:t>
            </a:r>
            <a:endParaRPr lang="en-US" altLang="ko-KR" dirty="0"/>
          </a:p>
          <a:p>
            <a:pPr lvl="1"/>
            <a:r>
              <a:rPr lang="ko-KR" altLang="en-US" sz="1600" dirty="0"/>
              <a:t>즉</a:t>
            </a:r>
            <a:r>
              <a:rPr lang="en-US" altLang="ko-KR" sz="1600" dirty="0"/>
              <a:t>, int</a:t>
            </a:r>
            <a:r>
              <a:rPr lang="ko-KR" altLang="en-US" sz="1600" dirty="0"/>
              <a:t> 크기에 제한이 없음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034B10-E16A-8017-9B21-066056C59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65" y="1943835"/>
            <a:ext cx="6492982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6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dirty="0"/>
              <a:t>데이터형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숫자형</a:t>
            </a:r>
            <a:endParaRPr lang="en-US" altLang="ko-KR" dirty="0"/>
          </a:p>
          <a:p>
            <a:pPr lvl="1"/>
            <a:r>
              <a:rPr lang="en-US" altLang="ko-KR" dirty="0"/>
              <a:t>16</a:t>
            </a:r>
            <a:r>
              <a:rPr lang="ko-KR" altLang="en-US" dirty="0"/>
              <a:t>진수</a:t>
            </a:r>
            <a:r>
              <a:rPr lang="en-US" altLang="ko-KR" dirty="0"/>
              <a:t>, 8</a:t>
            </a:r>
            <a:r>
              <a:rPr lang="ko-KR" altLang="en-US" dirty="0"/>
              <a:t>진수</a:t>
            </a:r>
            <a:r>
              <a:rPr lang="en-US" altLang="ko-KR" dirty="0"/>
              <a:t>, 2</a:t>
            </a:r>
            <a:r>
              <a:rPr lang="ko-KR" altLang="en-US" dirty="0"/>
              <a:t>진수도 사용할 수 있다</a:t>
            </a:r>
            <a:endParaRPr lang="en-US" altLang="ko-KR" dirty="0"/>
          </a:p>
          <a:p>
            <a:pPr lvl="1"/>
            <a:r>
              <a:rPr lang="en-US" altLang="ko-KR" dirty="0"/>
              <a:t>16</a:t>
            </a:r>
            <a:r>
              <a:rPr lang="ko-KR" altLang="en-US" dirty="0"/>
              <a:t>진수는 </a:t>
            </a:r>
            <a:r>
              <a:rPr lang="en-US" altLang="ko-KR" dirty="0"/>
              <a:t>0x</a:t>
            </a:r>
            <a:r>
              <a:rPr lang="ko-KR" altLang="en-US" dirty="0"/>
              <a:t>나 </a:t>
            </a:r>
            <a:r>
              <a:rPr lang="en-US" altLang="ko-KR" dirty="0"/>
              <a:t>0X</a:t>
            </a:r>
            <a:r>
              <a:rPr lang="ko-KR" altLang="en-US" dirty="0"/>
              <a:t>로</a:t>
            </a:r>
            <a:r>
              <a:rPr lang="en-US" altLang="ko-KR" dirty="0"/>
              <a:t>, 8</a:t>
            </a:r>
            <a:r>
              <a:rPr lang="ko-KR" altLang="en-US" dirty="0"/>
              <a:t>진수는 </a:t>
            </a:r>
            <a:r>
              <a:rPr lang="en-US" altLang="ko-KR" dirty="0"/>
              <a:t>0o</a:t>
            </a:r>
            <a:r>
              <a:rPr lang="ko-KR" altLang="en-US" dirty="0"/>
              <a:t>나 </a:t>
            </a:r>
            <a:r>
              <a:rPr lang="en-US" altLang="ko-KR" dirty="0"/>
              <a:t>0O(</a:t>
            </a:r>
            <a:r>
              <a:rPr lang="ko-KR" altLang="en-US" dirty="0"/>
              <a:t>숫자</a:t>
            </a:r>
            <a:r>
              <a:rPr lang="en-US" altLang="ko-KR" dirty="0"/>
              <a:t>+</a:t>
            </a:r>
            <a:r>
              <a:rPr lang="ko-KR" altLang="en-US" dirty="0"/>
              <a:t>알파벳</a:t>
            </a:r>
            <a:r>
              <a:rPr lang="en-US" altLang="ko-KR" dirty="0"/>
              <a:t>)</a:t>
            </a:r>
            <a:r>
              <a:rPr lang="ko-KR" altLang="en-US" dirty="0"/>
              <a:t>로</a:t>
            </a:r>
            <a:r>
              <a:rPr lang="en-US" altLang="ko-KR" dirty="0"/>
              <a:t>, 2</a:t>
            </a:r>
            <a:r>
              <a:rPr lang="ko-KR" altLang="en-US" dirty="0"/>
              <a:t>진수는 </a:t>
            </a:r>
            <a:r>
              <a:rPr lang="en-US" altLang="ko-KR" dirty="0"/>
              <a:t>0b</a:t>
            </a:r>
            <a:r>
              <a:rPr lang="ko-KR" altLang="en-US" dirty="0"/>
              <a:t>나 </a:t>
            </a:r>
            <a:r>
              <a:rPr lang="en-US" altLang="ko-KR" dirty="0"/>
              <a:t>0B</a:t>
            </a:r>
            <a:r>
              <a:rPr lang="ko-KR" altLang="en-US" dirty="0"/>
              <a:t>로 표현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DF9BDB-5818-BB71-BD64-BA2E3729C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6" y="1988840"/>
            <a:ext cx="6284085" cy="18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03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dirty="0"/>
              <a:t>데이터형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숫자형</a:t>
            </a:r>
            <a:endParaRPr lang="en-US" altLang="ko-KR" dirty="0"/>
          </a:p>
          <a:p>
            <a:pPr lvl="1"/>
            <a:r>
              <a:rPr lang="ko-KR" altLang="en-US" dirty="0"/>
              <a:t>실수형은 </a:t>
            </a:r>
            <a:r>
              <a:rPr lang="en-US" altLang="ko-KR" dirty="0"/>
              <a:t>3.14, -2.7</a:t>
            </a:r>
            <a:r>
              <a:rPr lang="ko-KR" altLang="en-US" dirty="0"/>
              <a:t>처럼 소수점이 있는 데이터</a:t>
            </a:r>
            <a:endParaRPr lang="en-US" altLang="ko-KR" dirty="0"/>
          </a:p>
          <a:p>
            <a:pPr lvl="1"/>
            <a:r>
              <a:rPr lang="en-US" altLang="ko-KR" dirty="0"/>
              <a:t>3.14e5</a:t>
            </a:r>
            <a:r>
              <a:rPr lang="ko-KR" altLang="en-US" dirty="0"/>
              <a:t>처럼 표현할 수도 있음</a:t>
            </a:r>
            <a:r>
              <a:rPr lang="en-US" altLang="ko-KR" dirty="0"/>
              <a:t>(3.14e5 = 3.14 * 10^5)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DF9BDB-5818-BB71-BD64-BA2E3729C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71" y="1988840"/>
            <a:ext cx="6284085" cy="169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31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dirty="0"/>
              <a:t>데이터형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숫자형</a:t>
            </a:r>
            <a:endParaRPr lang="en-US" altLang="ko-KR" dirty="0"/>
          </a:p>
          <a:p>
            <a:pPr lvl="1"/>
            <a:r>
              <a:rPr lang="ko-KR" altLang="en-US" dirty="0"/>
              <a:t>사칙 연산 수행 가능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1460BD-4403-9BC8-0FF6-7BB9E5E50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28800"/>
            <a:ext cx="6952721" cy="156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05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dirty="0"/>
              <a:t>데이터형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숫자형</a:t>
            </a:r>
            <a:endParaRPr lang="en-US" altLang="ko-KR" dirty="0"/>
          </a:p>
          <a:p>
            <a:pPr lvl="1"/>
            <a:r>
              <a:rPr lang="en-US" altLang="ko-KR" dirty="0"/>
              <a:t>** - </a:t>
            </a:r>
            <a:r>
              <a:rPr lang="ko-KR" altLang="en-US" dirty="0"/>
              <a:t>제곱을 구함</a:t>
            </a:r>
            <a:endParaRPr lang="en-US" altLang="ko-KR" dirty="0"/>
          </a:p>
          <a:p>
            <a:pPr lvl="1"/>
            <a:r>
              <a:rPr lang="en-US" altLang="ko-KR" dirty="0"/>
              <a:t>% -</a:t>
            </a:r>
            <a:r>
              <a:rPr lang="ko-KR" altLang="en-US" dirty="0"/>
              <a:t> 나머지를 구함</a:t>
            </a:r>
            <a:endParaRPr lang="en-US" altLang="ko-KR" dirty="0"/>
          </a:p>
          <a:p>
            <a:pPr lvl="1"/>
            <a:r>
              <a:rPr lang="en-US" altLang="ko-KR" dirty="0"/>
              <a:t>// -</a:t>
            </a:r>
            <a:r>
              <a:rPr lang="ko-KR" altLang="en-US" dirty="0"/>
              <a:t> 나눈 후에 소수점을 버림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97F9BD-9FC0-EF17-5E92-6B7D69F08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51" y="2438890"/>
            <a:ext cx="6943757" cy="130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68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dirty="0"/>
              <a:t>데이터형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불형</a:t>
            </a:r>
            <a:endParaRPr lang="en-US" altLang="ko-KR" dirty="0"/>
          </a:p>
          <a:p>
            <a:pPr lvl="1"/>
            <a:r>
              <a:rPr lang="ko-KR" altLang="en-US" dirty="0"/>
              <a:t>참</a:t>
            </a:r>
            <a:r>
              <a:rPr lang="en-US" altLang="ko-KR" dirty="0"/>
              <a:t>(True)</a:t>
            </a:r>
            <a:r>
              <a:rPr lang="ko-KR" altLang="en-US" dirty="0"/>
              <a:t>이나 거짓</a:t>
            </a:r>
            <a:r>
              <a:rPr lang="en-US" altLang="ko-KR" dirty="0"/>
              <a:t>(False)</a:t>
            </a:r>
            <a:r>
              <a:rPr lang="ko-KR" altLang="en-US" dirty="0"/>
              <a:t>만 저장할 수 있으며</a:t>
            </a:r>
            <a:r>
              <a:rPr lang="en-US" altLang="ko-KR" dirty="0"/>
              <a:t>, </a:t>
            </a:r>
            <a:r>
              <a:rPr lang="ko-KR" altLang="en-US" dirty="0"/>
              <a:t>논리형이라고도 함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5089E3-076C-7C20-35AE-2FE03C3F1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66" y="1763815"/>
            <a:ext cx="7023695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56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dirty="0"/>
              <a:t>데이터형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불형</a:t>
            </a:r>
            <a:endParaRPr lang="en-US" altLang="ko-KR" dirty="0"/>
          </a:p>
          <a:p>
            <a:pPr lvl="1"/>
            <a:r>
              <a:rPr lang="ko-KR" altLang="en-US" dirty="0"/>
              <a:t>비교의 결과를 참이나 거짓으로 저장하는 데 사용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6F2D72-AF3D-6AA4-BB3D-AD71BA155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1" y="1583795"/>
            <a:ext cx="6705745" cy="16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87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</a:t>
            </a:r>
            <a:r>
              <a:rPr lang="en-US" altLang="ko-KR" dirty="0"/>
              <a:t>1</a:t>
            </a:r>
            <a:r>
              <a:rPr lang="ko-KR" altLang="en-US" dirty="0"/>
              <a:t> 이 장에서 만들 프로그램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종합 계산기</a:t>
            </a:r>
            <a:endParaRPr lang="en-US" altLang="ko-KR" dirty="0"/>
          </a:p>
          <a:p>
            <a:pPr lvl="1"/>
            <a:r>
              <a:rPr lang="ko-KR" altLang="en-US" dirty="0"/>
              <a:t>입력한 수식대로 계산하는 기능과 두 숫자 사이의 수를 모두 더하는 기능을 가진</a:t>
            </a:r>
            <a:endParaRPr lang="en-US" altLang="ko-KR" dirty="0"/>
          </a:p>
          <a:p>
            <a:pPr marL="357188" lvl="1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종합 계산기 프로그램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635EDE-A411-B5D1-AF46-04398E9B9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90" y="2408886"/>
            <a:ext cx="6870023" cy="259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26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dirty="0"/>
              <a:t>데이터형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</a:t>
            </a:r>
            <a:endParaRPr lang="en-US" altLang="ko-KR" dirty="0"/>
          </a:p>
          <a:p>
            <a:pPr lvl="1"/>
            <a:r>
              <a:rPr lang="ko-KR" altLang="en-US" dirty="0"/>
              <a:t>문자열은 ‘</a:t>
            </a:r>
            <a:r>
              <a:rPr lang="en-US" altLang="ko-KR" dirty="0" err="1"/>
              <a:t>abc</a:t>
            </a:r>
            <a:r>
              <a:rPr lang="en-US" altLang="ko-KR" dirty="0"/>
              <a:t>’, “</a:t>
            </a:r>
            <a:r>
              <a:rPr lang="ko-KR" altLang="en-US" dirty="0"/>
              <a:t>파이썬 만세”</a:t>
            </a:r>
            <a:r>
              <a:rPr lang="en-US" altLang="ko-KR" dirty="0"/>
              <a:t>, “1” </a:t>
            </a:r>
            <a:r>
              <a:rPr lang="ko-KR" altLang="en-US" dirty="0"/>
              <a:t>등 문자집합을 의미</a:t>
            </a:r>
            <a:endParaRPr lang="en-US" altLang="ko-KR" dirty="0"/>
          </a:p>
          <a:p>
            <a:pPr lvl="1"/>
            <a:r>
              <a:rPr lang="ko-KR" altLang="en-US" dirty="0"/>
              <a:t>양쪽을 큰따옴표</a:t>
            </a:r>
            <a:r>
              <a:rPr lang="en-US" altLang="ko-KR" dirty="0"/>
              <a:t>(“”)</a:t>
            </a:r>
            <a:r>
              <a:rPr lang="ko-KR" altLang="en-US" dirty="0"/>
              <a:t>나 작은따옴표</a:t>
            </a:r>
            <a:r>
              <a:rPr lang="en-US" altLang="ko-KR" dirty="0"/>
              <a:t>(‘’)</a:t>
            </a:r>
            <a:r>
              <a:rPr lang="ko-KR" altLang="en-US" dirty="0"/>
              <a:t>로 감싸야 함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73F0DD-88D5-58E9-05DD-FF432ACD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66" y="1988840"/>
            <a:ext cx="6218873" cy="220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543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dirty="0"/>
              <a:t>데이터형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</a:t>
            </a:r>
            <a:endParaRPr lang="en-US" altLang="ko-KR" dirty="0"/>
          </a:p>
          <a:p>
            <a:pPr lvl="1"/>
            <a:r>
              <a:rPr lang="ko-KR" altLang="en-US" dirty="0"/>
              <a:t>문자열 중간에 작은따옴표</a:t>
            </a:r>
            <a:r>
              <a:rPr lang="en-US" altLang="ko-KR" dirty="0"/>
              <a:t>(‘’)</a:t>
            </a:r>
            <a:r>
              <a:rPr lang="ko-KR" altLang="en-US" dirty="0"/>
              <a:t>나 큰따옴표</a:t>
            </a:r>
            <a:r>
              <a:rPr lang="en-US" altLang="ko-KR" dirty="0"/>
              <a:t>(“”)</a:t>
            </a:r>
            <a:r>
              <a:rPr lang="ko-KR" altLang="en-US" dirty="0"/>
              <a:t>를 출력하고 싶다면 다른 따옴표로 묶어 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또는 </a:t>
            </a:r>
            <a:r>
              <a:rPr lang="ko-KR" altLang="en-US" dirty="0" err="1"/>
              <a:t>역슬래시</a:t>
            </a:r>
            <a:r>
              <a:rPr lang="en-US" altLang="ko-KR" dirty="0"/>
              <a:t>(\) </a:t>
            </a:r>
            <a:r>
              <a:rPr lang="ko-KR" altLang="en-US" dirty="0"/>
              <a:t>뒤에 큰따옴표</a:t>
            </a:r>
            <a:r>
              <a:rPr lang="en-US" altLang="ko-KR" dirty="0"/>
              <a:t>(“”)</a:t>
            </a:r>
            <a:r>
              <a:rPr lang="ko-KR" altLang="en-US" dirty="0"/>
              <a:t>나 작은따옴표</a:t>
            </a:r>
            <a:r>
              <a:rPr lang="en-US" altLang="ko-KR" dirty="0"/>
              <a:t>(‘’)</a:t>
            </a:r>
            <a:r>
              <a:rPr lang="ko-KR" altLang="en-US" dirty="0"/>
              <a:t>를 사용해도 글자로 인식함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484C74-468B-18F0-24AC-A51243AC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76" y="1673805"/>
            <a:ext cx="5085565" cy="1350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D9C1E3-CA41-39C6-9E72-D31462D51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04" y="3699030"/>
            <a:ext cx="5366666" cy="130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29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dirty="0"/>
              <a:t>데이터형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</a:t>
            </a:r>
            <a:endParaRPr lang="en-US" altLang="ko-KR" dirty="0"/>
          </a:p>
          <a:p>
            <a:pPr lvl="1"/>
            <a:r>
              <a:rPr lang="ko-KR" altLang="en-US" dirty="0"/>
              <a:t>문자열을 여러 줄로 넣으려면 중간에 </a:t>
            </a:r>
            <a:r>
              <a:rPr lang="en-US" altLang="ko-KR" dirty="0"/>
              <a:t>\n</a:t>
            </a:r>
            <a:r>
              <a:rPr lang="ko-KR" altLang="en-US" dirty="0"/>
              <a:t>을 삽입</a:t>
            </a: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B6C909-26FE-84E6-07BB-8D039C9DB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71" y="1628800"/>
            <a:ext cx="6787003" cy="168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585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dirty="0"/>
              <a:t>데이터형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</a:t>
            </a:r>
            <a:endParaRPr lang="en-US" altLang="ko-KR" dirty="0"/>
          </a:p>
          <a:p>
            <a:pPr lvl="1"/>
            <a:r>
              <a:rPr lang="ko-KR" altLang="en-US" dirty="0"/>
              <a:t>큰따옴표</a:t>
            </a:r>
            <a:r>
              <a:rPr lang="en-US" altLang="ko-KR" dirty="0"/>
              <a:t>(“”)</a:t>
            </a:r>
            <a:r>
              <a:rPr lang="ko-KR" altLang="en-US" dirty="0"/>
              <a:t>나 작은따옴표</a:t>
            </a:r>
            <a:r>
              <a:rPr lang="en-US" altLang="ko-KR" dirty="0"/>
              <a:t>(‘’) 3</a:t>
            </a:r>
            <a:r>
              <a:rPr lang="ko-KR" altLang="en-US" dirty="0"/>
              <a:t>개를 연속해서 묶어도 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CED53F-1DA4-FD69-1A89-0A47B38F9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09" y="1673805"/>
            <a:ext cx="5657391" cy="204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03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dirty="0"/>
              <a:t>데이터형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</a:t>
            </a:r>
            <a:endParaRPr lang="en-US" altLang="ko-KR" dirty="0"/>
          </a:p>
          <a:p>
            <a:pPr lvl="1"/>
            <a:r>
              <a:rPr lang="ko-KR" altLang="en-US" dirty="0" err="1"/>
              <a:t>파이썬에서는</a:t>
            </a:r>
            <a:r>
              <a:rPr lang="ko-KR" altLang="en-US" dirty="0"/>
              <a:t> </a:t>
            </a:r>
            <a:r>
              <a:rPr lang="en-US" altLang="ko-KR" dirty="0"/>
              <a:t>C/C++, </a:t>
            </a:r>
            <a:r>
              <a:rPr lang="ko-KR" altLang="en-US" dirty="0"/>
              <a:t>자바 등과 같은 </a:t>
            </a:r>
            <a:r>
              <a:rPr lang="en-US" altLang="ko-KR" dirty="0"/>
              <a:t>main() </a:t>
            </a:r>
            <a:r>
              <a:rPr lang="ko-KR" altLang="en-US" dirty="0"/>
              <a:t>함수가 존재하지 않는다</a:t>
            </a:r>
            <a:endParaRPr lang="en-US" altLang="ko-KR" dirty="0"/>
          </a:p>
          <a:p>
            <a:pPr lvl="1"/>
            <a:r>
              <a:rPr lang="ko-KR" altLang="en-US" dirty="0"/>
              <a:t>코드가 길어지면 메인 코드 부분이 혼란스러우므로 </a:t>
            </a:r>
            <a:r>
              <a:rPr lang="en-US" altLang="ko-KR" dirty="0"/>
              <a:t>main() </a:t>
            </a:r>
            <a:r>
              <a:rPr lang="ko-KR" altLang="en-US" dirty="0"/>
              <a:t>함수의 효과를 보여 주는 방법을 이용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B4EB73-4528-E22F-B62E-4A34ACD9B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182181"/>
              </p:ext>
            </p:extLst>
          </p:nvPr>
        </p:nvGraphicFramePr>
        <p:xfrm>
          <a:off x="746575" y="2358360"/>
          <a:ext cx="5895655" cy="3230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4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490610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/>
                        </a:rPr>
                        <a:t>Code03-03.py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7995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12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## </a:t>
                      </a:r>
                      <a:r>
                        <a:rPr lang="ko-KR" altLang="en-US" sz="150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함수 선언 부분 </a:t>
                      </a:r>
                      <a:r>
                        <a:rPr lang="en-US" altLang="ko-KR" sz="150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##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def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myFunc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() :</a:t>
                      </a:r>
                    </a:p>
                    <a:p>
                      <a:pPr latinLnBrk="1"/>
                      <a:r>
                        <a:rPr lang="en-US" altLang="ko-KR" sz="15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print('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함수를 호출함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.')</a:t>
                      </a:r>
                    </a:p>
                    <a:p>
                      <a:pPr latinLnBrk="1"/>
                      <a:endParaRPr lang="en-US" altLang="ko-KR" sz="15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## </a:t>
                      </a:r>
                      <a:r>
                        <a:rPr lang="ko-KR" altLang="en-US" sz="150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변수 선언 부분 </a:t>
                      </a:r>
                      <a:r>
                        <a:rPr lang="en-US" altLang="ko-KR" sz="150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##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gVar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= 100</a:t>
                      </a:r>
                    </a:p>
                    <a:p>
                      <a:pPr latinLnBrk="1"/>
                      <a:endParaRPr lang="en-US" altLang="ko-KR" sz="15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## </a:t>
                      </a:r>
                      <a:r>
                        <a:rPr lang="ko-KR" altLang="en-US" sz="150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메인 코드 부분 </a:t>
                      </a:r>
                      <a:r>
                        <a:rPr lang="en-US" altLang="ko-KR" sz="150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##</a:t>
                      </a:r>
                    </a:p>
                    <a:p>
                      <a:pPr latinLnBrk="1"/>
                      <a:r>
                        <a:rPr lang="en-US" altLang="ko-KR" sz="1500" baseline="0" dirty="0">
                          <a:solidFill>
                            <a:schemeClr val="tx1"/>
                          </a:solidFill>
                          <a:highlight>
                            <a:srgbClr val="99ADD9"/>
                          </a:highlight>
                          <a:latin typeface="D2Coding" panose="020B0609020101020101" pitchFamily="49" charset="-127"/>
                          <a:ea typeface="D2Coding" panose="020B0609020101020101"/>
                        </a:rPr>
                        <a:t>if __name__ == '__main__' :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print('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메인 함수 부분이 실행됩니다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.')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myFunc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print('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전역 변수 값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:',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gVar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247EEA4-F937-8745-D014-D63497824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631" y="2943425"/>
            <a:ext cx="4455495" cy="112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83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산술 연산자</a:t>
            </a:r>
            <a:endParaRPr lang="en-US" altLang="ko-KR" dirty="0"/>
          </a:p>
          <a:p>
            <a:pPr lvl="1"/>
            <a:r>
              <a:rPr lang="ko-KR" altLang="en-US" dirty="0"/>
              <a:t>기본적인 계산을 수행할 때 사용하는 연산자</a:t>
            </a:r>
            <a:endParaRPr lang="en-US" altLang="ko-K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850" y="2108854"/>
            <a:ext cx="6414301" cy="2985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50379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산술 연산자</a:t>
            </a:r>
            <a:endParaRPr lang="en-US" altLang="ko-KR" dirty="0"/>
          </a:p>
          <a:p>
            <a:pPr lvl="1"/>
            <a:r>
              <a:rPr lang="ko-KR" altLang="en-US" dirty="0"/>
              <a:t>기본적인 계산을 수행할 때 사용하는 연산자</a:t>
            </a:r>
            <a:endParaRPr lang="en-US" altLang="ko-KR" dirty="0"/>
          </a:p>
          <a:p>
            <a:pPr lvl="1"/>
            <a:r>
              <a:rPr lang="en-US" altLang="ko-KR" dirty="0"/>
              <a:t>a//b</a:t>
            </a:r>
            <a:r>
              <a:rPr lang="ko-KR" altLang="en-US" dirty="0"/>
              <a:t>는 </a:t>
            </a:r>
            <a:r>
              <a:rPr lang="en-US" altLang="ko-KR" dirty="0"/>
              <a:t>a</a:t>
            </a:r>
            <a:r>
              <a:rPr lang="ko-KR" altLang="en-US" dirty="0"/>
              <a:t>를 </a:t>
            </a:r>
            <a:r>
              <a:rPr lang="en-US" altLang="ko-KR" dirty="0"/>
              <a:t>b</a:t>
            </a:r>
            <a:r>
              <a:rPr lang="ko-KR" altLang="en-US" dirty="0"/>
              <a:t>로 나눈 몫이고</a:t>
            </a:r>
            <a:r>
              <a:rPr lang="en-US" altLang="ko-KR" dirty="0"/>
              <a:t>, </a:t>
            </a:r>
            <a:r>
              <a:rPr lang="en-US" altLang="ko-KR" dirty="0" err="1"/>
              <a:t>a%b</a:t>
            </a:r>
            <a:r>
              <a:rPr lang="ko-KR" altLang="en-US" dirty="0"/>
              <a:t>는 </a:t>
            </a:r>
            <a:r>
              <a:rPr lang="en-US" altLang="ko-KR" dirty="0"/>
              <a:t>a</a:t>
            </a:r>
            <a:r>
              <a:rPr lang="ko-KR" altLang="en-US" dirty="0"/>
              <a:t>를 </a:t>
            </a:r>
            <a:r>
              <a:rPr lang="en-US" altLang="ko-KR" dirty="0"/>
              <a:t>b</a:t>
            </a:r>
            <a:r>
              <a:rPr lang="ko-KR" altLang="en-US" dirty="0"/>
              <a:t>로 나눈 나머지 값</a:t>
            </a:r>
            <a:endParaRPr lang="en-US" altLang="ko-K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57"/>
          <a:stretch/>
        </p:blipFill>
        <p:spPr bwMode="auto">
          <a:xfrm>
            <a:off x="634900" y="1943835"/>
            <a:ext cx="5782305" cy="1380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0966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문자열과 숫자의 상호 변환</a:t>
            </a:r>
            <a:endParaRPr lang="en-US" altLang="ko-KR" dirty="0"/>
          </a:p>
          <a:p>
            <a:pPr lvl="1"/>
            <a:r>
              <a:rPr lang="en-US" altLang="ko-KR" dirty="0"/>
              <a:t>int() </a:t>
            </a:r>
            <a:r>
              <a:rPr lang="ko-KR" altLang="en-US" dirty="0"/>
              <a:t>또는 </a:t>
            </a:r>
            <a:r>
              <a:rPr lang="en-US" altLang="ko-KR" dirty="0"/>
              <a:t>float() </a:t>
            </a:r>
            <a:r>
              <a:rPr lang="ko-KR" altLang="en-US" dirty="0"/>
              <a:t>함수를 사용해서 정수나 실수로 변환할 수 있음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CE90E9-B5A7-B0EF-C9DD-1F7B977C3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79" y="1628800"/>
            <a:ext cx="6092505" cy="127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60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문자열과 숫자의 상호 변환</a:t>
            </a:r>
            <a:endParaRPr lang="en-US" altLang="ko-KR" dirty="0"/>
          </a:p>
          <a:p>
            <a:pPr lvl="1"/>
            <a:r>
              <a:rPr lang="ko-KR" altLang="en-US" dirty="0"/>
              <a:t>숫자를 문자열로 변환하려면 </a:t>
            </a:r>
            <a:r>
              <a:rPr lang="en-US" altLang="ko-KR" dirty="0"/>
              <a:t>str() </a:t>
            </a:r>
            <a:r>
              <a:rPr lang="ko-KR" altLang="en-US" dirty="0"/>
              <a:t>함수를 사용</a:t>
            </a:r>
            <a:endParaRPr lang="en-US" altLang="ko-KR" dirty="0"/>
          </a:p>
          <a:p>
            <a:pPr lvl="1"/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가 문자열로 변경되어서 결과가 </a:t>
            </a:r>
            <a:r>
              <a:rPr lang="en-US" altLang="ko-KR" dirty="0"/>
              <a:t>100+1</a:t>
            </a:r>
            <a:r>
              <a:rPr lang="ko-KR" altLang="en-US" dirty="0"/>
              <a:t>이 아니라 문자열의 연결인 ‘</a:t>
            </a:r>
            <a:r>
              <a:rPr lang="en-US" altLang="ko-KR" dirty="0"/>
              <a:t>1001’</a:t>
            </a:r>
            <a:r>
              <a:rPr lang="ko-KR" altLang="en-US" dirty="0"/>
              <a:t>과 ‘</a:t>
            </a:r>
            <a:r>
              <a:rPr lang="en-US" altLang="ko-KR" dirty="0"/>
              <a:t>100.1231’</a:t>
            </a:r>
            <a:r>
              <a:rPr lang="ko-KR" altLang="en-US" dirty="0"/>
              <a:t>이 되었음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4EA2C6-0F6E-740F-3609-175D068CB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73" y="2303875"/>
            <a:ext cx="6092505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01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대입 연산자</a:t>
            </a:r>
            <a:endParaRPr lang="en-US" altLang="ko-KR" dirty="0"/>
          </a:p>
          <a:p>
            <a:pPr lvl="1"/>
            <a:r>
              <a:rPr lang="ko-KR" altLang="en-US" dirty="0"/>
              <a:t>연산자 </a:t>
            </a:r>
            <a:r>
              <a:rPr lang="en-US" altLang="ko-KR" dirty="0"/>
              <a:t>‘=‘ </a:t>
            </a:r>
            <a:r>
              <a:rPr lang="ko-KR" altLang="en-US" dirty="0"/>
              <a:t>외에도 다양한 대입 연산자를 사용할 수 있음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994" y="1988842"/>
            <a:ext cx="4770013" cy="3195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4358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en-US" altLang="ko-KR" dirty="0"/>
              <a:t>print() </a:t>
            </a:r>
            <a:r>
              <a:rPr lang="ko-KR" altLang="en-US" dirty="0"/>
              <a:t>함수와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print() </a:t>
            </a:r>
            <a:r>
              <a:rPr lang="ko-KR" altLang="en-US" dirty="0"/>
              <a:t>함수와 서식</a:t>
            </a:r>
            <a:endParaRPr lang="ko-KR" altLang="en-US" sz="1800" b="0" i="0" u="none" strike="noStrike" baseline="0" dirty="0">
              <a:solidFill>
                <a:srgbClr val="000000"/>
              </a:solidFill>
              <a:latin typeface="DJYRBG+YDVYMjO12"/>
            </a:endParaRPr>
          </a:p>
          <a:p>
            <a:pPr lvl="1" algn="just"/>
            <a:r>
              <a:rPr lang="ko-KR" altLang="en-US" sz="1400" b="0" i="0" u="none" strike="noStrike" baseline="0" dirty="0">
                <a:latin typeface="DJYRBG+YDVYMjO12"/>
              </a:rPr>
              <a:t>다음 구문은 큰따옴표 안의 내용을 화면에 출력하므로 결과는 </a:t>
            </a:r>
            <a:r>
              <a:rPr lang="en-US" altLang="ko-KR" sz="1400" b="0" i="0" u="none" strike="noStrike" baseline="0" dirty="0">
                <a:latin typeface="DJYRBG+YDVYMjO12"/>
              </a:rPr>
              <a:t>“</a:t>
            </a:r>
            <a:r>
              <a:rPr lang="ko-KR" altLang="en-US" sz="1400" b="0" i="0" u="none" strike="noStrike" baseline="0" dirty="0">
                <a:latin typeface="DJYRBG+YDVYMjO12"/>
              </a:rPr>
              <a:t>안녕하세요</a:t>
            </a:r>
            <a:r>
              <a:rPr lang="en-US" altLang="ko-KR" sz="1400" b="0" i="0" u="none" strike="noStrike" baseline="0" dirty="0">
                <a:latin typeface="DJYRBG+YDVYMjO12"/>
              </a:rPr>
              <a:t>?”</a:t>
            </a:r>
          </a:p>
          <a:p>
            <a:pPr lvl="1" algn="just"/>
            <a:endParaRPr lang="en-US" altLang="ko-KR" sz="1400" dirty="0">
              <a:latin typeface="DJYRBG+YDVYMjO12"/>
            </a:endParaRPr>
          </a:p>
          <a:p>
            <a:pPr lvl="1" algn="just"/>
            <a:endParaRPr lang="en-US" altLang="ko-KR" sz="1400" b="0" i="0" u="none" strike="noStrike" baseline="0" dirty="0">
              <a:latin typeface="DJYRBG+YDVYMjO12"/>
            </a:endParaRPr>
          </a:p>
          <a:p>
            <a:pPr marL="93662" indent="0" algn="l">
              <a:buNone/>
            </a:pPr>
            <a:endParaRPr lang="ko-KR" altLang="en-US" sz="1800" b="0" i="0" u="none" strike="noStrike" baseline="0" dirty="0">
              <a:solidFill>
                <a:srgbClr val="000000"/>
              </a:solidFill>
              <a:latin typeface="D2Coding"/>
            </a:endParaRPr>
          </a:p>
          <a:p>
            <a:pPr lvl="1" algn="just"/>
            <a:r>
              <a:rPr lang="ko-KR" altLang="en-US" sz="1400" b="0" i="0" u="none" strike="noStrike" baseline="0" dirty="0">
                <a:latin typeface="D2Coding"/>
              </a:rPr>
              <a:t>➊</a:t>
            </a:r>
            <a:r>
              <a:rPr lang="ko-KR" altLang="en-US" sz="1400" b="0" i="0" u="none" strike="noStrike" baseline="0" dirty="0">
                <a:latin typeface="DJYRBG+YDVYMjO12"/>
              </a:rPr>
              <a:t>의 결과로 나온 </a:t>
            </a:r>
            <a:r>
              <a:rPr lang="en-US" altLang="ko-KR" sz="1400" b="0" i="0" u="none" strike="noStrike" baseline="0" dirty="0">
                <a:latin typeface="ITC Garamond Std Lt"/>
              </a:rPr>
              <a:t>100</a:t>
            </a:r>
            <a:r>
              <a:rPr lang="ko-KR" altLang="en-US" sz="1400" b="0" i="0" u="none" strike="noStrike" baseline="0" dirty="0">
                <a:latin typeface="DJYRBG+YDVYMjO12"/>
              </a:rPr>
              <a:t>은 숫자 </a:t>
            </a:r>
            <a:r>
              <a:rPr lang="en-US" altLang="ko-KR" sz="1400" b="0" i="0" u="none" strike="noStrike" baseline="0" dirty="0">
                <a:latin typeface="ITC Garamond Std Lt"/>
              </a:rPr>
              <a:t>100</a:t>
            </a:r>
            <a:r>
              <a:rPr lang="ko-KR" altLang="en-US" sz="1400" b="0" i="0" u="none" strike="noStrike" baseline="0" dirty="0">
                <a:latin typeface="DJYRBG+YDVYMjO12"/>
              </a:rPr>
              <a:t>이 아닌 문자 ‘</a:t>
            </a:r>
            <a:r>
              <a:rPr lang="en-US" altLang="ko-KR" sz="1400" b="0" i="0" u="none" strike="noStrike" baseline="0" dirty="0">
                <a:latin typeface="ITC Garamond Std Lt"/>
              </a:rPr>
              <a:t>100</a:t>
            </a:r>
            <a:r>
              <a:rPr lang="ko-KR" altLang="en-US" sz="1400" b="0" i="0" u="none" strike="noStrike" baseline="0" dirty="0">
                <a:latin typeface="DJYRBG+YDVYMjO12"/>
              </a:rPr>
              <a:t>’</a:t>
            </a:r>
            <a:r>
              <a:rPr lang="en-US" altLang="ko-KR" sz="1000" b="0" i="0" u="none" strike="noStrike" baseline="0" dirty="0">
                <a:latin typeface="DJYRBG+YDVYMjO12"/>
              </a:rPr>
              <a:t> </a:t>
            </a:r>
            <a:endParaRPr lang="ko-KR" altLang="en-US" sz="1800" b="0" i="0" u="none" strike="noStrike" baseline="0" dirty="0">
              <a:solidFill>
                <a:srgbClr val="000000"/>
              </a:solidFill>
              <a:latin typeface="D2Coding"/>
            </a:endParaRPr>
          </a:p>
          <a:p>
            <a:pPr lvl="1" algn="just"/>
            <a:r>
              <a:rPr lang="ko-KR" altLang="en-US" sz="1400" b="0" i="0" u="none" strike="noStrike" baseline="0" dirty="0">
                <a:latin typeface="D2Coding"/>
              </a:rPr>
              <a:t>➋</a:t>
            </a:r>
            <a:r>
              <a:rPr lang="ko-KR" altLang="en-US" sz="1400" b="0" i="0" u="none" strike="noStrike" baseline="0" dirty="0">
                <a:latin typeface="DJYRBG+YDVYMjO12"/>
              </a:rPr>
              <a:t>의 결과로 나온 </a:t>
            </a:r>
            <a:r>
              <a:rPr lang="en-US" altLang="ko-KR" sz="1400" b="0" i="0" u="none" strike="noStrike" baseline="0" dirty="0">
                <a:latin typeface="ITC Garamond Std Lt"/>
              </a:rPr>
              <a:t>100</a:t>
            </a:r>
            <a:r>
              <a:rPr lang="ko-KR" altLang="en-US" sz="1400" b="0" i="0" u="none" strike="noStrike" baseline="0" dirty="0">
                <a:latin typeface="DJYRBG+YDVYMjO12"/>
              </a:rPr>
              <a:t>은 숫자 </a:t>
            </a:r>
            <a:r>
              <a:rPr lang="en-US" altLang="ko-KR" sz="1400" b="0" i="0" u="none" strike="noStrike" baseline="0" dirty="0">
                <a:latin typeface="ITC Garamond Std Lt"/>
              </a:rPr>
              <a:t>100</a:t>
            </a:r>
            <a:r>
              <a:rPr lang="ko-KR" altLang="en-US" sz="1400" b="0" i="0" u="none" strike="noStrike" baseline="0" dirty="0">
                <a:latin typeface="DJYRBG+YDVYMjO12"/>
              </a:rPr>
              <a:t>을 의미 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82" y="1538790"/>
            <a:ext cx="26361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83" y="3203975"/>
            <a:ext cx="2847145" cy="9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740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대입 연산자</a:t>
            </a:r>
            <a:endParaRPr lang="en-US" altLang="ko-KR" dirty="0"/>
          </a:p>
          <a:p>
            <a:pPr lvl="1"/>
            <a:r>
              <a:rPr lang="en-US" altLang="ko-KR" dirty="0"/>
              <a:t>a</a:t>
            </a:r>
            <a:r>
              <a:rPr lang="ko-KR" altLang="en-US" dirty="0"/>
              <a:t>가 </a:t>
            </a:r>
            <a:r>
              <a:rPr lang="en-US" altLang="ko-KR" dirty="0"/>
              <a:t>10</a:t>
            </a:r>
            <a:r>
              <a:rPr lang="ko-KR" altLang="en-US" dirty="0"/>
              <a:t>에서 시작해 프로그램이 진행될수록 값이 누적되는 예시</a:t>
            </a:r>
            <a:endParaRPr lang="en-US" altLang="ko-K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022" y="1988840"/>
            <a:ext cx="3096368" cy="3195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65723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관계 연산자</a:t>
            </a:r>
            <a:endParaRPr lang="en-US" altLang="ko-KR" dirty="0"/>
          </a:p>
          <a:p>
            <a:pPr lvl="1"/>
            <a:r>
              <a:rPr lang="ko-KR" altLang="en-US" dirty="0"/>
              <a:t>비교 연산자라고도 하며 어떤 것이 크거나 작거나 </a:t>
            </a:r>
            <a:r>
              <a:rPr lang="ko-KR" altLang="en-US" dirty="0" err="1"/>
              <a:t>같은지</a:t>
            </a:r>
            <a:r>
              <a:rPr lang="ko-KR" altLang="en-US" dirty="0"/>
              <a:t> 비교</a:t>
            </a:r>
            <a:endParaRPr lang="en-US" altLang="ko-KR" dirty="0"/>
          </a:p>
          <a:p>
            <a:pPr lvl="1"/>
            <a:r>
              <a:rPr lang="ko-KR" altLang="en-US" dirty="0"/>
              <a:t>결과는 참</a:t>
            </a:r>
            <a:r>
              <a:rPr lang="en-US" altLang="ko-KR" dirty="0"/>
              <a:t>(True)</a:t>
            </a:r>
            <a:r>
              <a:rPr lang="ko-KR" altLang="en-US" dirty="0"/>
              <a:t>이나 거짓</a:t>
            </a:r>
            <a:r>
              <a:rPr lang="en-US" altLang="ko-KR" dirty="0"/>
              <a:t>(False)</a:t>
            </a:r>
            <a:r>
              <a:rPr lang="ko-KR" altLang="en-US" dirty="0"/>
              <a:t>이 됨</a:t>
            </a:r>
            <a:endParaRPr lang="en-US" altLang="ko-KR" dirty="0"/>
          </a:p>
          <a:p>
            <a:pPr lvl="1"/>
            <a:r>
              <a:rPr lang="ko-KR" altLang="en-US" dirty="0"/>
              <a:t>주로 조건문</a:t>
            </a:r>
            <a:r>
              <a:rPr lang="en-US" altLang="ko-KR" dirty="0"/>
              <a:t>(if </a:t>
            </a:r>
            <a:r>
              <a:rPr lang="ko-KR" altLang="en-US" dirty="0"/>
              <a:t>문</a:t>
            </a:r>
            <a:r>
              <a:rPr lang="en-US" altLang="ko-KR" dirty="0"/>
              <a:t>)</a:t>
            </a:r>
            <a:r>
              <a:rPr lang="ko-KR" altLang="en-US" dirty="0"/>
              <a:t>이나 </a:t>
            </a:r>
            <a:r>
              <a:rPr lang="ko-KR" altLang="en-US" dirty="0" err="1"/>
              <a:t>반복문</a:t>
            </a:r>
            <a:r>
              <a:rPr lang="en-US" altLang="ko-KR" dirty="0"/>
              <a:t>(while </a:t>
            </a:r>
            <a:r>
              <a:rPr lang="ko-KR" altLang="en-US" dirty="0"/>
              <a:t>문</a:t>
            </a:r>
            <a:r>
              <a:rPr lang="en-US" altLang="ko-KR" dirty="0"/>
              <a:t>)</a:t>
            </a:r>
            <a:r>
              <a:rPr lang="ko-KR" altLang="en-US" dirty="0"/>
              <a:t>에서 사용되며</a:t>
            </a:r>
            <a:r>
              <a:rPr lang="en-US" altLang="ko-KR" dirty="0"/>
              <a:t>, </a:t>
            </a:r>
            <a:r>
              <a:rPr lang="ko-KR" altLang="en-US" dirty="0"/>
              <a:t>단독으로는 거의 사용하지 않음</a:t>
            </a:r>
            <a:endParaRPr lang="en-US" altLang="ko-K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958" y="2978950"/>
            <a:ext cx="5801367" cy="2445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4521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관계 연산자</a:t>
            </a:r>
            <a:endParaRPr lang="en-US" altLang="ko-KR" dirty="0"/>
          </a:p>
          <a:p>
            <a:pPr lvl="1"/>
            <a:r>
              <a:rPr lang="ko-KR" altLang="en-US" dirty="0"/>
              <a:t>관계 연산자의 예시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관계 연산자를 착오로 인하여 </a:t>
            </a:r>
            <a:r>
              <a:rPr lang="en-US" altLang="ko-KR" dirty="0"/>
              <a:t>‘=‘ </a:t>
            </a:r>
            <a:r>
              <a:rPr lang="ko-KR" altLang="en-US" dirty="0"/>
              <a:t>하나만 사용한 경우 오류가 나므로 주의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8AE179-56CC-33C7-48D8-A61A9A080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66" y="1628800"/>
            <a:ext cx="6034273" cy="13951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D64804-5D61-A304-B5B7-38F984ABF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71" y="3699030"/>
            <a:ext cx="6044049" cy="45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192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논리 연산자</a:t>
            </a:r>
            <a:endParaRPr lang="en-US" altLang="ko-KR" dirty="0"/>
          </a:p>
          <a:p>
            <a:pPr lvl="1"/>
            <a:r>
              <a:rPr lang="en-US" altLang="ko-KR" dirty="0"/>
              <a:t>‘a</a:t>
            </a:r>
            <a:r>
              <a:rPr lang="ko-KR" altLang="en-US" dirty="0"/>
              <a:t>라는 값이 </a:t>
            </a:r>
            <a:r>
              <a:rPr lang="en-US" altLang="ko-KR" dirty="0"/>
              <a:t>100</a:t>
            </a:r>
            <a:r>
              <a:rPr lang="ko-KR" altLang="en-US" dirty="0"/>
              <a:t>과 </a:t>
            </a:r>
            <a:r>
              <a:rPr lang="en-US" altLang="ko-KR" dirty="0"/>
              <a:t>200 </a:t>
            </a:r>
            <a:r>
              <a:rPr lang="ko-KR" altLang="en-US" dirty="0"/>
              <a:t>사이에 들어 있어야 한다’는 조건을 표현한 예시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FC5D3A-873E-7FBF-F27C-AE97192D4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71" y="1673805"/>
            <a:ext cx="6538165" cy="420046"/>
          </a:xfrm>
          <a:prstGeom prst="rect">
            <a:avLst/>
          </a:prstGeom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85" y="2348880"/>
            <a:ext cx="6392795" cy="162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66670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논리 연산자</a:t>
            </a:r>
            <a:endParaRPr lang="en-US" altLang="ko-KR" dirty="0"/>
          </a:p>
          <a:p>
            <a:pPr lvl="1"/>
            <a:r>
              <a:rPr lang="en-US" altLang="ko-KR" dirty="0"/>
              <a:t>a</a:t>
            </a:r>
            <a:r>
              <a:rPr lang="ko-KR" altLang="en-US" dirty="0"/>
              <a:t>는 </a:t>
            </a:r>
            <a:r>
              <a:rPr lang="en-US" altLang="ko-KR" dirty="0"/>
              <a:t>99</a:t>
            </a:r>
            <a:r>
              <a:rPr lang="ko-KR" altLang="en-US" dirty="0"/>
              <a:t>이므로 </a:t>
            </a:r>
            <a:r>
              <a:rPr lang="en-US" altLang="ko-KR" dirty="0"/>
              <a:t>(a</a:t>
            </a:r>
            <a:r>
              <a:rPr lang="ko-KR" altLang="en-US" dirty="0"/>
              <a:t>＞</a:t>
            </a:r>
            <a:r>
              <a:rPr lang="en-US" altLang="ko-KR" dirty="0"/>
              <a:t>100)</a:t>
            </a:r>
            <a:r>
              <a:rPr lang="ko-KR" altLang="en-US" dirty="0"/>
              <a:t>은 거짓</a:t>
            </a:r>
            <a:r>
              <a:rPr lang="en-US" altLang="ko-KR" dirty="0"/>
              <a:t>, (a</a:t>
            </a:r>
            <a:r>
              <a:rPr lang="ko-KR" altLang="en-US" dirty="0"/>
              <a:t>＜</a:t>
            </a:r>
            <a:r>
              <a:rPr lang="en-US" altLang="ko-KR" dirty="0"/>
              <a:t>200)</a:t>
            </a:r>
            <a:r>
              <a:rPr lang="ko-KR" altLang="en-US" dirty="0"/>
              <a:t>은 참이 됨</a:t>
            </a:r>
            <a:br>
              <a:rPr lang="en-US" altLang="ko-KR" dirty="0"/>
            </a:br>
            <a:r>
              <a:rPr lang="ko-KR" altLang="en-US" dirty="0"/>
              <a:t>즉 ‘거짓 </a:t>
            </a:r>
            <a:r>
              <a:rPr lang="en-US" altLang="ko-KR" dirty="0"/>
              <a:t>and </a:t>
            </a:r>
            <a:r>
              <a:rPr lang="ko-KR" altLang="en-US" dirty="0" err="1"/>
              <a:t>참’이므로</a:t>
            </a:r>
            <a:r>
              <a:rPr lang="ko-KR" altLang="en-US" dirty="0"/>
              <a:t> 그 결과는 거짓</a:t>
            </a:r>
            <a:r>
              <a:rPr lang="en-US" altLang="ko-KR" dirty="0"/>
              <a:t>(False)</a:t>
            </a:r>
          </a:p>
          <a:p>
            <a:pPr lvl="1"/>
            <a:r>
              <a:rPr lang="ko-KR" altLang="en-US" dirty="0"/>
              <a:t>둘 중 하나만 </a:t>
            </a:r>
            <a:r>
              <a:rPr lang="ko-KR" altLang="en-US" dirty="0" err="1"/>
              <a:t>참이어도</a:t>
            </a:r>
            <a:r>
              <a:rPr lang="ko-KR" altLang="en-US" dirty="0"/>
              <a:t> 참</a:t>
            </a:r>
            <a:r>
              <a:rPr lang="en-US" altLang="ko-KR" dirty="0"/>
              <a:t>. a</a:t>
            </a:r>
            <a:r>
              <a:rPr lang="ko-KR" altLang="en-US" dirty="0"/>
              <a:t>는 </a:t>
            </a:r>
            <a:r>
              <a:rPr lang="en-US" altLang="ko-KR" dirty="0"/>
              <a:t>99</a:t>
            </a:r>
            <a:r>
              <a:rPr lang="ko-KR" altLang="en-US" dirty="0"/>
              <a:t>이므로 </a:t>
            </a:r>
            <a:r>
              <a:rPr lang="en-US" altLang="ko-KR" dirty="0"/>
              <a:t>(a</a:t>
            </a:r>
            <a:r>
              <a:rPr lang="ko-KR" altLang="en-US" dirty="0"/>
              <a:t>＞</a:t>
            </a:r>
            <a:r>
              <a:rPr lang="en-US" altLang="ko-KR" dirty="0"/>
              <a:t>100)</a:t>
            </a:r>
            <a:r>
              <a:rPr lang="ko-KR" altLang="en-US" dirty="0"/>
              <a:t>는 거짓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(a</a:t>
            </a:r>
            <a:r>
              <a:rPr lang="ko-KR" altLang="en-US" dirty="0"/>
              <a:t>＜</a:t>
            </a:r>
            <a:r>
              <a:rPr lang="en-US" altLang="ko-KR" dirty="0"/>
              <a:t>200)</a:t>
            </a:r>
            <a:r>
              <a:rPr lang="ko-KR" altLang="en-US" dirty="0"/>
              <a:t>는 참이 되어서 ‘거짓 </a:t>
            </a:r>
            <a:r>
              <a:rPr lang="en-US" altLang="ko-KR" dirty="0"/>
              <a:t>or </a:t>
            </a:r>
            <a:r>
              <a:rPr lang="ko-KR" altLang="en-US" dirty="0" err="1"/>
              <a:t>참’이므로</a:t>
            </a:r>
            <a:r>
              <a:rPr lang="ko-KR" altLang="en-US" dirty="0"/>
              <a:t> 그 결과는 참</a:t>
            </a:r>
            <a:r>
              <a:rPr lang="en-US" altLang="ko-KR" dirty="0"/>
              <a:t>(True)</a:t>
            </a:r>
          </a:p>
          <a:p>
            <a:pPr lvl="1"/>
            <a:r>
              <a:rPr lang="en-US" altLang="ko-KR" dirty="0"/>
              <a:t>not(a==100)</a:t>
            </a:r>
            <a:r>
              <a:rPr lang="ko-KR" altLang="en-US" dirty="0"/>
              <a:t>는 </a:t>
            </a:r>
            <a:r>
              <a:rPr lang="en-US" altLang="ko-KR" dirty="0"/>
              <a:t>a</a:t>
            </a:r>
            <a:r>
              <a:rPr lang="ko-KR" altLang="en-US" dirty="0"/>
              <a:t>가 </a:t>
            </a:r>
            <a:r>
              <a:rPr lang="en-US" altLang="ko-KR" dirty="0"/>
              <a:t>99</a:t>
            </a:r>
            <a:r>
              <a:rPr lang="ko-KR" altLang="en-US" dirty="0"/>
              <a:t>이므로 </a:t>
            </a:r>
            <a:r>
              <a:rPr lang="en-US" altLang="ko-KR" dirty="0"/>
              <a:t>(a==100)</a:t>
            </a:r>
            <a:r>
              <a:rPr lang="ko-KR" altLang="en-US" dirty="0"/>
              <a:t>는 거짓이 되지만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그것의 부정은 참이 되므로 참</a:t>
            </a:r>
            <a:r>
              <a:rPr lang="en-US" altLang="ko-KR" dirty="0"/>
              <a:t>(True)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64F914-6955-FE2B-9300-5EC3067BE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33" y="3412800"/>
            <a:ext cx="6161344" cy="174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659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논리 연산자</a:t>
            </a:r>
            <a:endParaRPr lang="en-US" altLang="ko-KR" dirty="0"/>
          </a:p>
          <a:p>
            <a:pPr lvl="1"/>
            <a:r>
              <a:rPr lang="ko-KR" altLang="en-US" dirty="0" err="1"/>
              <a:t>파이썬은</a:t>
            </a:r>
            <a:r>
              <a:rPr lang="ko-KR" altLang="en-US" dirty="0"/>
              <a:t> 숫자도 참과 거짓으로 구분</a:t>
            </a:r>
            <a:endParaRPr lang="en-US" altLang="ko-KR" dirty="0"/>
          </a:p>
          <a:p>
            <a:pPr lvl="1"/>
            <a:r>
              <a:rPr lang="ko-KR" altLang="en-US" dirty="0"/>
              <a:t>숫자 </a:t>
            </a:r>
            <a:r>
              <a:rPr lang="en-US" altLang="ko-KR" dirty="0"/>
              <a:t>0</a:t>
            </a:r>
            <a:r>
              <a:rPr lang="ko-KR" altLang="en-US" dirty="0"/>
              <a:t>은 거짓</a:t>
            </a:r>
            <a:r>
              <a:rPr lang="en-US" altLang="ko-KR" dirty="0"/>
              <a:t>(False)</a:t>
            </a:r>
            <a:r>
              <a:rPr lang="ko-KR" altLang="en-US" dirty="0"/>
              <a:t>이 되고</a:t>
            </a:r>
            <a:r>
              <a:rPr lang="en-US" altLang="ko-KR" dirty="0"/>
              <a:t>, </a:t>
            </a:r>
            <a:r>
              <a:rPr lang="ko-KR" altLang="en-US" dirty="0"/>
              <a:t>그 외의 값은 모두 참</a:t>
            </a:r>
            <a:r>
              <a:rPr lang="en-US" altLang="ko-KR" dirty="0"/>
              <a:t>(True)</a:t>
            </a:r>
            <a:r>
              <a:rPr lang="ko-KR" altLang="en-US" dirty="0"/>
              <a:t>으로 취급</a:t>
            </a:r>
            <a:endParaRPr lang="en-US" altLang="ko-KR" dirty="0"/>
          </a:p>
          <a:p>
            <a:pPr lvl="1"/>
            <a:r>
              <a:rPr lang="ko-KR" altLang="en-US" dirty="0"/>
              <a:t>첫 번째 </a:t>
            </a:r>
            <a:r>
              <a:rPr lang="en-US" altLang="ko-KR" dirty="0"/>
              <a:t>1234</a:t>
            </a:r>
            <a:r>
              <a:rPr lang="ko-KR" altLang="en-US" dirty="0"/>
              <a:t>는 참으로 취급하므로 결과가 출력되지만</a:t>
            </a:r>
            <a:r>
              <a:rPr lang="en-US" altLang="ko-KR" dirty="0"/>
              <a:t>, </a:t>
            </a:r>
            <a:r>
              <a:rPr lang="ko-KR" altLang="en-US" dirty="0"/>
              <a:t>두 번째 </a:t>
            </a:r>
            <a:r>
              <a:rPr lang="en-US" altLang="ko-KR" dirty="0"/>
              <a:t>0</a:t>
            </a:r>
            <a:r>
              <a:rPr lang="ko-KR" altLang="en-US" dirty="0"/>
              <a:t>은 거짓이므로 결과가 출력되지 않음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45A502-DF88-22F0-A295-68F9B4AE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65" y="2708920"/>
            <a:ext cx="6507448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822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연산자 우선순위</a:t>
            </a:r>
            <a:endParaRPr lang="en-US" altLang="ko-KR" dirty="0"/>
          </a:p>
          <a:p>
            <a:pPr lvl="1"/>
            <a:r>
              <a:rPr lang="ko-KR" altLang="en-US" dirty="0" err="1"/>
              <a:t>파이썬에서는</a:t>
            </a:r>
            <a:r>
              <a:rPr lang="ko-KR" altLang="en-US" dirty="0"/>
              <a:t> 여러 연산자가 동시에 나올 때 어떤 연산자를 먼저 계산할지</a:t>
            </a:r>
            <a:br>
              <a:rPr lang="en-US" altLang="ko-KR" dirty="0"/>
            </a:br>
            <a:r>
              <a:rPr lang="ko-KR" altLang="en-US" dirty="0"/>
              <a:t>이미 결정되어 있음</a:t>
            </a:r>
            <a:endParaRPr lang="en-US" altLang="ko-KR" dirty="0"/>
          </a:p>
          <a:p>
            <a:pPr lvl="1"/>
            <a:r>
              <a:rPr lang="ko-KR" altLang="en-US" dirty="0"/>
              <a:t>특히 괄호는 최우선이고</a:t>
            </a:r>
            <a:r>
              <a:rPr lang="en-US" altLang="ko-KR" dirty="0"/>
              <a:t>, </a:t>
            </a:r>
            <a:r>
              <a:rPr lang="ko-KR" altLang="en-US" dirty="0"/>
              <a:t>곱셈과 나눗셈이 덧셈과 뺄셈보다 우선하며</a:t>
            </a:r>
            <a:r>
              <a:rPr lang="en-US" altLang="ko-KR" dirty="0"/>
              <a:t>, </a:t>
            </a:r>
            <a:r>
              <a:rPr lang="ko-KR" altLang="en-US" dirty="0"/>
              <a:t>대입</a:t>
            </a:r>
            <a:br>
              <a:rPr lang="en-US" altLang="ko-KR" dirty="0"/>
            </a:br>
            <a:r>
              <a:rPr lang="ko-KR" altLang="en-US" dirty="0"/>
              <a:t>연산자는 늦게 처리된다는 점을 우선적으로 기억하는 것이 좋음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25932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연산자 우선순위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C25DFC-176A-AB2D-AF64-26E4BA138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730" y="1403775"/>
            <a:ext cx="4878699" cy="467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221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완성</a:t>
            </a:r>
            <a:endParaRPr lang="en-US" altLang="ko-KR" dirty="0"/>
          </a:p>
          <a:p>
            <a:pPr lvl="1"/>
            <a:r>
              <a:rPr lang="ko-KR" altLang="en-US" dirty="0"/>
              <a:t>학습한 연산자를 활용한 동전 교환 프로그램 구현</a:t>
            </a:r>
            <a:endParaRPr lang="en-US" altLang="ko-KR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64B40EB-7B49-4B68-8E17-184049794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159647"/>
              </p:ext>
            </p:extLst>
          </p:nvPr>
        </p:nvGraphicFramePr>
        <p:xfrm>
          <a:off x="1804192" y="1763815"/>
          <a:ext cx="5535615" cy="44128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7548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108067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819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Code03-04.py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40622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50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변수 선언 부분 </a:t>
                      </a:r>
                      <a:r>
                        <a:rPr lang="en-US" altLang="ko-KR" sz="150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money, c500, c100, c50, c10 = 0, 0, 0, 0, 0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50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메인 코드 부분 </a:t>
                      </a:r>
                      <a:r>
                        <a:rPr lang="en-US" altLang="ko-KR" sz="150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money = int(input("</a:t>
                      </a:r>
                      <a:r>
                        <a:rPr lang="ko-KR" altLang="en-US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교환할 돈은 얼마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?"))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c500 = money // 500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money %= 500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c100 = money // 100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money %= 100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c50 = money // 50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money %= 50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c10 = money // 10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money %= 10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81376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완성</a:t>
            </a:r>
            <a:endParaRPr lang="en-US" altLang="ko-KR" dirty="0"/>
          </a:p>
          <a:p>
            <a:pPr lvl="1"/>
            <a:r>
              <a:rPr lang="ko-KR" altLang="en-US" dirty="0"/>
              <a:t>학습한 연산자를 활용한 동전 교환 프로그램 구현</a:t>
            </a:r>
            <a:endParaRPr lang="en-US" altLang="ko-KR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0CA3EB5-0A9D-9E39-6C69-AD48555D3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711509"/>
              </p:ext>
            </p:extLst>
          </p:nvPr>
        </p:nvGraphicFramePr>
        <p:xfrm>
          <a:off x="1871700" y="1952594"/>
          <a:ext cx="5339762" cy="17014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874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4874888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286919">
                <a:tc gridSpan="2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13509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print("\n 500</a:t>
                      </a:r>
                      <a:r>
                        <a:rPr lang="ko-KR" altLang="en-US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원짜리</a:t>
                      </a:r>
                      <a:r>
                        <a:rPr lang="ko-KR" altLang="en-US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==&gt; %d</a:t>
                      </a:r>
                      <a:r>
                        <a:rPr lang="ko-KR" altLang="en-US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 % c500)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print(" 100</a:t>
                      </a:r>
                      <a:r>
                        <a:rPr lang="ko-KR" altLang="en-US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원짜리</a:t>
                      </a:r>
                      <a:r>
                        <a:rPr lang="ko-KR" altLang="en-US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==&gt; %d</a:t>
                      </a:r>
                      <a:r>
                        <a:rPr lang="ko-KR" altLang="en-US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 % c100)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print(" 50</a:t>
                      </a:r>
                      <a:r>
                        <a:rPr lang="ko-KR" altLang="en-US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원짜리</a:t>
                      </a:r>
                      <a:r>
                        <a:rPr lang="ko-KR" altLang="en-US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==&gt; %d</a:t>
                      </a:r>
                      <a:r>
                        <a:rPr lang="ko-KR" altLang="en-US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 % c50)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print(" 10</a:t>
                      </a:r>
                      <a:r>
                        <a:rPr lang="ko-KR" altLang="en-US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원짜리</a:t>
                      </a:r>
                      <a:r>
                        <a:rPr lang="ko-KR" altLang="en-US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==&gt; %d</a:t>
                      </a:r>
                      <a:r>
                        <a:rPr lang="ko-KR" altLang="en-US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 % c10)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print(" </a:t>
                      </a:r>
                      <a:r>
                        <a:rPr lang="ko-KR" altLang="en-US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바꾸지 못한 잔돈 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==&gt; %d</a:t>
                      </a:r>
                      <a:r>
                        <a:rPr lang="ko-KR" altLang="en-US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원 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\n" % money)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AEE070E-FB2A-2A24-7DE2-6A095095C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512" y="3879050"/>
            <a:ext cx="5458976" cy="178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76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en-US" altLang="ko-KR" dirty="0"/>
              <a:t>print() </a:t>
            </a:r>
            <a:r>
              <a:rPr lang="ko-KR" altLang="en-US" dirty="0"/>
              <a:t>함수와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print() </a:t>
            </a:r>
            <a:r>
              <a:rPr lang="ko-KR" altLang="en-US" dirty="0"/>
              <a:t>함수와 서식</a:t>
            </a:r>
            <a:endParaRPr lang="en-US" altLang="ko-KR" sz="1800" b="0" dirty="0">
              <a:solidFill>
                <a:srgbClr val="000000"/>
              </a:solidFill>
              <a:latin typeface="DJYRBG+YDVYMjO12"/>
            </a:endParaRPr>
          </a:p>
          <a:p>
            <a:endParaRPr lang="en-US" altLang="ko-KR" sz="1400" dirty="0">
              <a:latin typeface="DJYRBG+YDVYMjO12"/>
            </a:endParaRPr>
          </a:p>
          <a:p>
            <a:pPr lvl="1" algn="just"/>
            <a:endParaRPr lang="en-US" altLang="ko-KR" sz="1400" b="0" i="0" u="none" strike="noStrike" baseline="0" dirty="0">
              <a:latin typeface="DJYRBG+YDVYMjO12"/>
            </a:endParaRPr>
          </a:p>
          <a:p>
            <a:pPr marL="93662" indent="0" algn="l">
              <a:buNone/>
            </a:pPr>
            <a:endParaRPr lang="ko-KR" altLang="en-US" sz="1800" b="0" i="0" u="none" strike="noStrike" baseline="0" dirty="0">
              <a:solidFill>
                <a:srgbClr val="000000"/>
              </a:solidFill>
              <a:latin typeface="D2Coding"/>
            </a:endParaRPr>
          </a:p>
          <a:p>
            <a:pPr lvl="1" algn="just"/>
            <a:r>
              <a:rPr lang="ko-KR" altLang="en-US" sz="1400" b="0" i="0" u="none" strike="noStrike" baseline="0" dirty="0">
                <a:latin typeface="D2Coding"/>
              </a:rPr>
              <a:t>➌</a:t>
            </a:r>
            <a:r>
              <a:rPr lang="ko-KR" altLang="en-US" sz="1400" b="0" i="0" u="none" strike="noStrike" baseline="0" dirty="0">
                <a:latin typeface="DJYRBG+YDVYMjO12"/>
              </a:rPr>
              <a:t>은 </a:t>
            </a:r>
            <a:r>
              <a:rPr lang="en-US" altLang="ko-KR" sz="1400" b="0" i="0" u="none" strike="noStrike" baseline="0" dirty="0">
                <a:latin typeface="ITC Garamond Std Lt"/>
              </a:rPr>
              <a:t>100</a:t>
            </a:r>
            <a:r>
              <a:rPr lang="en-US" altLang="ko-KR" sz="1400" b="0" i="0" u="none" strike="noStrike" baseline="0" dirty="0">
                <a:latin typeface="DJYRBG+YDVYMjO12"/>
              </a:rPr>
              <a:t>+</a:t>
            </a:r>
            <a:r>
              <a:rPr lang="en-US" altLang="ko-KR" sz="1400" b="0" i="0" u="none" strike="noStrike" baseline="0" dirty="0">
                <a:latin typeface="ITC Garamond Std Lt"/>
              </a:rPr>
              <a:t>100</a:t>
            </a:r>
            <a:r>
              <a:rPr lang="ko-KR" altLang="en-US" sz="1400" b="0" i="0" u="none" strike="noStrike" baseline="0" dirty="0">
                <a:latin typeface="DJYRBG+YDVYMjO12"/>
              </a:rPr>
              <a:t>이 출력</a:t>
            </a:r>
            <a:endParaRPr lang="en-US" altLang="ko-KR" sz="1400" b="0" dirty="0">
              <a:latin typeface="DJYRBG+YDVYMjO12"/>
            </a:endParaRPr>
          </a:p>
          <a:p>
            <a:pPr lvl="1" algn="just"/>
            <a:r>
              <a:rPr lang="ko-KR" altLang="en-US" sz="1400" b="0" i="0" u="none" strike="noStrike" baseline="0" dirty="0">
                <a:latin typeface="D2Coding"/>
              </a:rPr>
              <a:t>➍</a:t>
            </a:r>
            <a:r>
              <a:rPr lang="ko-KR" altLang="en-US" sz="1400" b="0" i="0" u="none" strike="noStrike" baseline="0" dirty="0">
                <a:latin typeface="DJYRBG+YDVYMjO12"/>
              </a:rPr>
              <a:t>는 숫자 </a:t>
            </a:r>
            <a:r>
              <a:rPr lang="en-US" altLang="ko-KR" sz="1400" b="0" i="0" u="none" strike="noStrike" baseline="0" dirty="0">
                <a:latin typeface="ITC Garamond Std Lt"/>
              </a:rPr>
              <a:t>100</a:t>
            </a:r>
            <a:r>
              <a:rPr lang="ko-KR" altLang="en-US" sz="1400" b="0" i="0" u="none" strike="noStrike" baseline="0" dirty="0">
                <a:latin typeface="DJYRBG+YDVYMjO12"/>
              </a:rPr>
              <a:t>과 숫자 </a:t>
            </a:r>
            <a:r>
              <a:rPr lang="en-US" altLang="ko-KR" sz="1400" b="0" i="0" u="none" strike="noStrike" baseline="0" dirty="0">
                <a:latin typeface="ITC Garamond Std Lt"/>
              </a:rPr>
              <a:t>100</a:t>
            </a:r>
            <a:r>
              <a:rPr lang="ko-KR" altLang="en-US" sz="1400" b="0" i="0" u="none" strike="noStrike" baseline="0" dirty="0">
                <a:latin typeface="DJYRBG+YDVYMjO12"/>
              </a:rPr>
              <a:t>을 더한 결과인 숫자 </a:t>
            </a:r>
            <a:r>
              <a:rPr lang="en-US" altLang="ko-KR" sz="1400" b="0" i="0" u="none" strike="noStrike" baseline="0" dirty="0">
                <a:latin typeface="ITC Garamond Std Lt"/>
              </a:rPr>
              <a:t>200</a:t>
            </a:r>
            <a:r>
              <a:rPr lang="ko-KR" altLang="en-US" sz="1400" b="0" i="0" u="none" strike="noStrike" baseline="0" dirty="0">
                <a:latin typeface="DJYRBG+YDVYMjO12"/>
              </a:rPr>
              <a:t>을 출력</a:t>
            </a:r>
            <a:endParaRPr lang="en-US" altLang="ko-KR" sz="1400" dirty="0">
              <a:solidFill>
                <a:srgbClr val="000000"/>
              </a:solidFill>
              <a:latin typeface="DJYRBG+YDVYMjO12"/>
            </a:endParaRPr>
          </a:p>
          <a:p>
            <a:pPr lvl="1"/>
            <a:r>
              <a:rPr lang="ko-KR" altLang="en-US" sz="1400" b="0" i="0" u="none" strike="noStrike" baseline="0" dirty="0">
                <a:latin typeface="DJYRBG+YDVYMjO12"/>
              </a:rPr>
              <a:t>서식은 앞에 퍼센트</a:t>
            </a:r>
            <a:r>
              <a:rPr lang="en-US" altLang="ko-KR" sz="1400" b="0" i="0" u="none" strike="noStrike" baseline="0" dirty="0">
                <a:latin typeface="DJYRBG+YDVYMjO12"/>
              </a:rPr>
              <a:t>(%)</a:t>
            </a:r>
            <a:r>
              <a:rPr lang="ko-KR" altLang="en-US" sz="1400" b="0" i="0" u="none" strike="noStrike" baseline="0" dirty="0">
                <a:latin typeface="DJYRBG+YDVYMjO12"/>
              </a:rPr>
              <a:t>가 붙는데</a:t>
            </a:r>
            <a:r>
              <a:rPr lang="en-US" altLang="ko-KR" sz="1400" b="0" i="0" u="none" strike="noStrike" baseline="0" dirty="0">
                <a:latin typeface="DJYRBG+YDVYMjO12"/>
              </a:rPr>
              <a:t>, </a:t>
            </a:r>
            <a:r>
              <a:rPr lang="ko-KR" altLang="en-US" sz="1400" b="0" i="0" u="none" strike="noStrike" baseline="0" dirty="0">
                <a:latin typeface="D2Coding"/>
              </a:rPr>
              <a:t>➍</a:t>
            </a:r>
            <a:r>
              <a:rPr lang="ko-KR" altLang="en-US" sz="1400" b="0" i="0" u="none" strike="noStrike" baseline="0" dirty="0">
                <a:latin typeface="DJYRBG+YDVYMjO12"/>
              </a:rPr>
              <a:t>에서 </a:t>
            </a:r>
            <a:r>
              <a:rPr lang="en-US" altLang="ko-KR" sz="1400" b="0" i="0" u="none" strike="noStrike" baseline="0" dirty="0">
                <a:latin typeface="DJYRBG+YDVYMjO12"/>
              </a:rPr>
              <a:t>%</a:t>
            </a:r>
            <a:r>
              <a:rPr lang="en-US" altLang="ko-KR" sz="1400" b="0" i="0" u="none" strike="noStrike" baseline="0" dirty="0">
                <a:latin typeface="ITC Garamond Std Lt"/>
              </a:rPr>
              <a:t>d</a:t>
            </a:r>
            <a:r>
              <a:rPr lang="ko-KR" altLang="en-US" sz="1400" b="0" i="0" u="none" strike="noStrike" baseline="0" dirty="0">
                <a:latin typeface="DJYRBG+YDVYMjO12"/>
              </a:rPr>
              <a:t>는 정수를 의미</a:t>
            </a:r>
            <a:endParaRPr lang="en-US" altLang="ko-KR" sz="1400" b="0" i="0" u="none" strike="noStrike" baseline="0" dirty="0">
              <a:latin typeface="DJYRBG+YDVYMjO12"/>
            </a:endParaRPr>
          </a:p>
          <a:p>
            <a:pPr lvl="1"/>
            <a:r>
              <a:rPr lang="ko-KR" altLang="en-US" sz="1400" b="0" i="0" u="none" strike="noStrike" baseline="0" dirty="0">
                <a:latin typeface="DJYRBG+YDVYMjO12"/>
              </a:rPr>
              <a:t>서식의 개수와 따옴표 뒤에 나오는 숫자</a:t>
            </a:r>
            <a:r>
              <a:rPr lang="en-US" altLang="ko-KR" sz="1400" b="0" i="0" u="none" strike="noStrike" baseline="0" dirty="0">
                <a:latin typeface="DJYRBG+YDVYMjO12"/>
              </a:rPr>
              <a:t>(</a:t>
            </a:r>
            <a:r>
              <a:rPr lang="ko-KR" altLang="en-US" sz="1400" b="0" i="0" u="none" strike="noStrike" baseline="0" dirty="0">
                <a:latin typeface="DJYRBG+YDVYMjO12"/>
              </a:rPr>
              <a:t>또는 문자</a:t>
            </a:r>
            <a:r>
              <a:rPr lang="en-US" altLang="ko-KR" sz="1400" b="0" i="0" u="none" strike="noStrike" baseline="0" dirty="0">
                <a:latin typeface="DJYRBG+YDVYMjO12"/>
              </a:rPr>
              <a:t>)</a:t>
            </a:r>
            <a:r>
              <a:rPr lang="ko-KR" altLang="en-US" sz="1400" b="0" i="0" u="none" strike="noStrike" baseline="0" dirty="0">
                <a:latin typeface="DJYRBG+YDVYMjO12"/>
              </a:rPr>
              <a:t>의 개수는 같아야 함</a:t>
            </a:r>
            <a:endParaRPr lang="en-US" altLang="ko-KR" sz="1400" dirty="0">
              <a:latin typeface="DJYRBG+YDVYMjO12"/>
            </a:endParaRPr>
          </a:p>
          <a:p>
            <a:pPr lvl="1" algn="just"/>
            <a:endParaRPr lang="ko-KR" altLang="en-US" sz="1400" b="0" i="0" u="none" strike="noStrike" baseline="0" dirty="0">
              <a:solidFill>
                <a:srgbClr val="000000"/>
              </a:solidFill>
              <a:latin typeface="D2Coding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41" y="1268760"/>
            <a:ext cx="2962934" cy="82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94416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06 </a:t>
            </a:r>
            <a:r>
              <a:rPr lang="ko-KR" altLang="en-US" sz="2200" dirty="0"/>
              <a:t>조건문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if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가장 단순한 형태의 </a:t>
            </a:r>
            <a:r>
              <a:rPr lang="en-US" altLang="ko-KR" dirty="0"/>
              <a:t>if </a:t>
            </a:r>
            <a:r>
              <a:rPr lang="ko-KR" altLang="en-US" dirty="0"/>
              <a:t>문은 참일 때는 뭔가를 실행하고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거짓일 때는 아무것도 실행하지</a:t>
            </a:r>
            <a:r>
              <a:rPr lang="en-US" altLang="ko-KR" dirty="0"/>
              <a:t> </a:t>
            </a:r>
            <a:r>
              <a:rPr lang="ko-KR" altLang="en-US" sz="1600" dirty="0"/>
              <a:t>않음</a:t>
            </a:r>
            <a:endParaRPr lang="en-US" altLang="ko-KR" sz="1600" dirty="0"/>
          </a:p>
          <a:p>
            <a:pPr marL="534987" lvl="2" indent="0">
              <a:buNone/>
            </a:pPr>
            <a:endParaRPr lang="en-US" altLang="ko-KR" sz="1600" dirty="0"/>
          </a:p>
          <a:p>
            <a:pPr marL="534987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640" y="2213865"/>
            <a:ext cx="2730723" cy="2985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02712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06 </a:t>
            </a:r>
            <a:r>
              <a:rPr lang="ko-KR" altLang="en-US" sz="2200" dirty="0"/>
              <a:t>조건문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if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현재 </a:t>
            </a:r>
            <a:r>
              <a:rPr lang="en-US" altLang="ko-KR" dirty="0"/>
              <a:t>a</a:t>
            </a:r>
            <a:r>
              <a:rPr lang="ko-KR" altLang="en-US" dirty="0"/>
              <a:t>에는 </a:t>
            </a:r>
            <a:r>
              <a:rPr lang="en-US" altLang="ko-KR" dirty="0"/>
              <a:t>99</a:t>
            </a:r>
            <a:r>
              <a:rPr lang="ko-KR" altLang="en-US" dirty="0"/>
              <a:t>가 들어 있으므로 조건식 </a:t>
            </a:r>
            <a:r>
              <a:rPr lang="en-US" altLang="ko-KR" dirty="0"/>
              <a:t>a</a:t>
            </a:r>
            <a:r>
              <a:rPr lang="ko-KR" altLang="en-US" dirty="0"/>
              <a:t>＜</a:t>
            </a:r>
            <a:r>
              <a:rPr lang="en-US" altLang="ko-KR" dirty="0"/>
              <a:t>100</a:t>
            </a:r>
            <a:r>
              <a:rPr lang="ko-KR" altLang="en-US" dirty="0"/>
              <a:t>은 참이 되어 </a:t>
            </a:r>
            <a:r>
              <a:rPr lang="en-US" altLang="ko-KR" dirty="0"/>
              <a:t>if </a:t>
            </a:r>
            <a:r>
              <a:rPr lang="ko-KR" altLang="en-US" dirty="0"/>
              <a:t>문을 실행</a:t>
            </a:r>
            <a:endParaRPr lang="en-US" altLang="ko-KR" dirty="0"/>
          </a:p>
          <a:p>
            <a:pPr marL="534987" lvl="2" indent="0">
              <a:buNone/>
            </a:pPr>
            <a:endParaRPr lang="en-US" altLang="ko-KR" sz="1600" dirty="0"/>
          </a:p>
          <a:p>
            <a:pPr marL="534987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225" y="1694192"/>
            <a:ext cx="1699011" cy="327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57"/>
          <a:stretch/>
        </p:blipFill>
        <p:spPr bwMode="auto">
          <a:xfrm>
            <a:off x="554058" y="1673805"/>
            <a:ext cx="5826294" cy="158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89681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06 </a:t>
            </a:r>
            <a:r>
              <a:rPr lang="ko-KR" altLang="en-US" sz="2200" dirty="0"/>
              <a:t>조건문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if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en-US" altLang="ko-KR" dirty="0"/>
              <a:t>if </a:t>
            </a:r>
            <a:r>
              <a:rPr lang="ko-KR" altLang="en-US" dirty="0"/>
              <a:t>문에서 두 문장 이상을 실행하고 싶다면 다음과 같이 실행할 문장을 모두 들여 써야 함</a:t>
            </a:r>
            <a:endParaRPr lang="en-US" altLang="ko-KR" sz="1600" dirty="0"/>
          </a:p>
          <a:p>
            <a:pPr marL="534987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90AB9EF-834B-A669-A419-9442A3F1AD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732999"/>
              </p:ext>
            </p:extLst>
          </p:nvPr>
        </p:nvGraphicFramePr>
        <p:xfrm>
          <a:off x="1601671" y="2099621"/>
          <a:ext cx="5895655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4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490610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/>
                        </a:rPr>
                        <a:t>Code03-05.py</a:t>
                      </a:r>
                      <a:endParaRPr lang="ko-KR" altLang="en-US" sz="1600" dirty="0"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18288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07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a = 200</a:t>
                      </a:r>
                    </a:p>
                    <a:p>
                      <a:pPr latinLnBrk="1"/>
                      <a:endParaRPr lang="en-US" altLang="ko-KR" sz="16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if a &lt; 100 :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print("100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보다 작군요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.")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print("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거짓이므로 이 문장은 안 보이겠죠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?")</a:t>
                      </a:r>
                    </a:p>
                    <a:p>
                      <a:pPr latinLnBrk="1"/>
                      <a:endParaRPr lang="en-US" altLang="ko-KR" sz="16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print("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프로그램 끝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")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085" y="4059070"/>
            <a:ext cx="1873642" cy="786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46398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06 </a:t>
            </a:r>
            <a:r>
              <a:rPr lang="ko-KR" altLang="en-US" sz="2200" dirty="0"/>
              <a:t>조건문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if~ else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참일 때 실행할 문장과 거짓일 때 실행할 문장을 다르게 하려면 </a:t>
            </a:r>
            <a:r>
              <a:rPr lang="en-US" altLang="ko-KR" dirty="0" err="1"/>
              <a:t>if~else</a:t>
            </a:r>
            <a:r>
              <a:rPr lang="en-US" altLang="ko-KR" dirty="0"/>
              <a:t> </a:t>
            </a:r>
            <a:r>
              <a:rPr lang="ko-KR" altLang="en-US" dirty="0"/>
              <a:t>문을 사용</a:t>
            </a:r>
            <a:endParaRPr lang="en-US" altLang="ko-KR" dirty="0"/>
          </a:p>
          <a:p>
            <a:pPr marL="534987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716" y="2063479"/>
            <a:ext cx="4554569" cy="2760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42626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06 </a:t>
            </a:r>
            <a:r>
              <a:rPr lang="ko-KR" altLang="en-US" sz="2200" dirty="0"/>
              <a:t>조건문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if~ else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다음과 같이 </a:t>
            </a:r>
            <a:r>
              <a:rPr lang="en-US" altLang="ko-KR" dirty="0"/>
              <a:t>a</a:t>
            </a:r>
            <a:r>
              <a:rPr lang="ko-KR" altLang="en-US" dirty="0"/>
              <a:t>에는 </a:t>
            </a:r>
            <a:r>
              <a:rPr lang="en-US" altLang="ko-KR" dirty="0"/>
              <a:t>200</a:t>
            </a:r>
            <a:r>
              <a:rPr lang="ko-KR" altLang="en-US" dirty="0"/>
              <a:t>이 들어 있으므로 </a:t>
            </a:r>
            <a:r>
              <a:rPr lang="en-US" altLang="ko-KR" dirty="0"/>
              <a:t>3</a:t>
            </a:r>
            <a:r>
              <a:rPr lang="ko-KR" altLang="en-US" dirty="0"/>
              <a:t>행의 조건식은 거짓이 되어 </a:t>
            </a:r>
            <a:r>
              <a:rPr lang="en-US" altLang="ko-KR" dirty="0"/>
              <a:t>5</a:t>
            </a:r>
            <a:r>
              <a:rPr lang="ko-KR" altLang="en-US" dirty="0"/>
              <a:t>행의 </a:t>
            </a:r>
            <a:r>
              <a:rPr lang="en-US" altLang="ko-KR" dirty="0"/>
              <a:t>else </a:t>
            </a:r>
            <a:r>
              <a:rPr lang="ko-KR" altLang="en-US" dirty="0"/>
              <a:t>아래에 있는 </a:t>
            </a:r>
            <a:r>
              <a:rPr lang="en-US" altLang="ko-KR" dirty="0"/>
              <a:t>6</a:t>
            </a:r>
            <a:r>
              <a:rPr lang="ko-KR" altLang="en-US" dirty="0"/>
              <a:t>행을 실행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92E43FB-68AF-7647-60C4-D1C7CD39F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616757"/>
              </p:ext>
            </p:extLst>
          </p:nvPr>
        </p:nvGraphicFramePr>
        <p:xfrm>
          <a:off x="1061610" y="2501435"/>
          <a:ext cx="3870430" cy="195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3683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3296747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/>
                        </a:rPr>
                        <a:t>Code03-06.py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15849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06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a = 200</a:t>
                      </a:r>
                    </a:p>
                    <a:p>
                      <a:pPr latinLnBrk="1"/>
                      <a:endParaRPr lang="en-US" altLang="ko-KR" sz="15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if a &lt; 100 :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print("100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보다 작군요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.")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else :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print("100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보다 크군요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.")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830" y="4554646"/>
            <a:ext cx="1832937" cy="975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060" y="2393885"/>
            <a:ext cx="2896832" cy="3333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82691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06 </a:t>
            </a:r>
            <a:r>
              <a:rPr lang="ko-KR" altLang="en-US" sz="2200" dirty="0"/>
              <a:t>조건문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if~ else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입력한 숫자가 짝수인지 홀수인지를 계산하는 코드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92E43FB-68AF-7647-60C4-D1C7CD39F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34708"/>
              </p:ext>
            </p:extLst>
          </p:nvPr>
        </p:nvGraphicFramePr>
        <p:xfrm>
          <a:off x="1061610" y="2348880"/>
          <a:ext cx="4320480" cy="195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505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3825425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/>
                        </a:rPr>
                        <a:t>Code03-07.py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15849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06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a = int(input("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정수를 입력하세요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"))</a:t>
                      </a:r>
                    </a:p>
                    <a:p>
                      <a:pPr latinLnBrk="1"/>
                      <a:endParaRPr lang="en-US" altLang="ko-KR" sz="15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if a % 2 == 0 :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print("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짝수를 입력했군요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.")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else :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print("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홀수를 입력했군요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.")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334" y="3023954"/>
            <a:ext cx="2672823" cy="13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5575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06 </a:t>
            </a:r>
            <a:r>
              <a:rPr lang="ko-KR" altLang="en-US" sz="2200" dirty="0"/>
              <a:t>조건문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중첩 </a:t>
            </a:r>
            <a:r>
              <a:rPr lang="en-US" altLang="ko-KR" dirty="0"/>
              <a:t>if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예를 들어 강의실에 있는 학생 중에서 </a:t>
            </a:r>
            <a:r>
              <a:rPr lang="en-US" altLang="ko-KR" dirty="0"/>
              <a:t>20</a:t>
            </a:r>
            <a:r>
              <a:rPr lang="ko-KR" altLang="en-US" dirty="0"/>
              <a:t>세 이상의 남자가 몇 명인지를 구하는 프로그램을 만든다고 하면</a:t>
            </a:r>
            <a:r>
              <a:rPr lang="en-US" altLang="ko-KR" dirty="0"/>
              <a:t>, </a:t>
            </a:r>
            <a:r>
              <a:rPr lang="ko-KR" altLang="en-US" dirty="0"/>
              <a:t>일단 성별을 구별하고</a:t>
            </a:r>
            <a:r>
              <a:rPr lang="en-US" altLang="ko-KR" dirty="0"/>
              <a:t>, </a:t>
            </a:r>
            <a:r>
              <a:rPr lang="ko-KR" altLang="en-US" dirty="0"/>
              <a:t>남학생 중에서 다시 </a:t>
            </a:r>
            <a:r>
              <a:rPr lang="en-US" altLang="ko-KR" dirty="0"/>
              <a:t>20</a:t>
            </a:r>
            <a:r>
              <a:rPr lang="ko-KR" altLang="en-US" dirty="0"/>
              <a:t>대 여부를 구별해야 함</a:t>
            </a:r>
            <a:endParaRPr lang="en-US" altLang="ko-KR" dirty="0"/>
          </a:p>
          <a:p>
            <a:pPr lvl="1"/>
            <a:r>
              <a:rPr lang="en-US" altLang="ko-KR" dirty="0"/>
              <a:t>if </a:t>
            </a:r>
            <a:r>
              <a:rPr lang="ko-KR" altLang="en-US" dirty="0"/>
              <a:t>문을 한 번 실행한 후 그 결과에서 </a:t>
            </a:r>
            <a:r>
              <a:rPr lang="en-US" altLang="ko-KR" dirty="0"/>
              <a:t>if </a:t>
            </a:r>
            <a:r>
              <a:rPr lang="ko-KR" altLang="en-US" dirty="0"/>
              <a:t>문을 다시 실행하는 중첩 </a:t>
            </a:r>
            <a:r>
              <a:rPr lang="en-US" altLang="ko-KR" dirty="0"/>
              <a:t>if </a:t>
            </a:r>
            <a:r>
              <a:rPr lang="ko-KR" altLang="en-US" dirty="0"/>
              <a:t>문이 필요함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745" y="2588907"/>
            <a:ext cx="4371186" cy="3135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760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06 </a:t>
            </a:r>
            <a:r>
              <a:rPr lang="ko-KR" altLang="en-US" sz="2200" dirty="0"/>
              <a:t>조건문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중첩 </a:t>
            </a:r>
            <a:r>
              <a:rPr lang="en-US" altLang="ko-KR" dirty="0"/>
              <a:t>if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CE0E0E2-9E13-D33C-1F52-FE37F70AC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743485"/>
              </p:ext>
            </p:extLst>
          </p:nvPr>
        </p:nvGraphicFramePr>
        <p:xfrm>
          <a:off x="1736685" y="1583795"/>
          <a:ext cx="5580620" cy="2682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4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175575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00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/>
                        </a:rPr>
                        <a:t>Code03-08.py</a:t>
                      </a:r>
                      <a:endParaRPr lang="ko-KR" altLang="en-US" sz="1600" dirty="0"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3164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09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a = 75</a:t>
                      </a:r>
                    </a:p>
                    <a:p>
                      <a:pPr latinLnBrk="1"/>
                      <a:endParaRPr lang="en-US" altLang="ko-KR" sz="16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if a &gt; 50 :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if a &lt; 100 :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    print("50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보다 크고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100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보다 작군요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.")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else :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    print("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~~ 100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보다 크군요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.")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else :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print("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에고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~ 50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보다 작군요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.")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587" y="4554125"/>
            <a:ext cx="4250826" cy="9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969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06 </a:t>
            </a:r>
            <a:r>
              <a:rPr lang="ko-KR" altLang="en-US" sz="2200" dirty="0"/>
              <a:t>조건문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중첩 </a:t>
            </a:r>
            <a:r>
              <a:rPr lang="en-US" altLang="ko-KR" dirty="0"/>
              <a:t>if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점수를 </a:t>
            </a:r>
            <a:r>
              <a:rPr lang="ko-KR" altLang="en-US" dirty="0" err="1"/>
              <a:t>입력받은</a:t>
            </a:r>
            <a:r>
              <a:rPr lang="ko-KR" altLang="en-US" dirty="0"/>
              <a:t> 후 </a:t>
            </a:r>
            <a:r>
              <a:rPr lang="en-US" altLang="ko-KR" dirty="0"/>
              <a:t>90</a:t>
            </a:r>
            <a:r>
              <a:rPr lang="ko-KR" altLang="en-US" dirty="0"/>
              <a:t>점 이상은 </a:t>
            </a:r>
            <a:r>
              <a:rPr lang="en-US" altLang="ko-KR" dirty="0"/>
              <a:t>A, 80</a:t>
            </a:r>
            <a:r>
              <a:rPr lang="ko-KR" altLang="en-US" dirty="0"/>
              <a:t>점 이상은 </a:t>
            </a:r>
            <a:r>
              <a:rPr lang="en-US" altLang="ko-KR" dirty="0"/>
              <a:t>B, 70</a:t>
            </a:r>
            <a:r>
              <a:rPr lang="ko-KR" altLang="en-US" dirty="0"/>
              <a:t>점 이상은 </a:t>
            </a:r>
            <a:r>
              <a:rPr lang="en-US" altLang="ko-KR" dirty="0"/>
              <a:t>C, 60</a:t>
            </a:r>
            <a:r>
              <a:rPr lang="ko-KR" altLang="en-US" dirty="0"/>
              <a:t>점 이상은 </a:t>
            </a:r>
            <a:r>
              <a:rPr lang="en-US" altLang="ko-KR" dirty="0"/>
              <a:t>D, </a:t>
            </a:r>
            <a:r>
              <a:rPr lang="ko-KR" altLang="en-US" dirty="0"/>
              <a:t>나머지는 </a:t>
            </a:r>
            <a:r>
              <a:rPr lang="en-US" altLang="ko-KR" dirty="0"/>
              <a:t>F</a:t>
            </a:r>
            <a:r>
              <a:rPr lang="ko-KR" altLang="en-US" dirty="0"/>
              <a:t>로 처리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CE0E0E2-9E13-D33C-1F52-FE37F70AC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310762"/>
              </p:ext>
            </p:extLst>
          </p:nvPr>
        </p:nvGraphicFramePr>
        <p:xfrm>
          <a:off x="1196625" y="2063848"/>
          <a:ext cx="6885765" cy="44254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060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345705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/>
                        </a:rPr>
                        <a:t>Code03-09.py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40597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17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score = int(input("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점수를 입력하세요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"))</a:t>
                      </a:r>
                    </a:p>
                    <a:p>
                      <a:pPr latinLnBrk="1"/>
                      <a:endParaRPr lang="en-US" altLang="ko-KR" sz="15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if score &gt;= 90 :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print("A")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else :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if score &gt;= 80 :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    print("B")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else :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    if score &gt;= 70 :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        print("C")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    else :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        if score &gt;= 60 :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            print("D")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        else :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            print("F")</a:t>
                      </a:r>
                    </a:p>
                    <a:p>
                      <a:pPr latinLnBrk="1"/>
                      <a:endParaRPr lang="en-US" altLang="ko-KR" sz="15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print("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학점입니다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. ^^")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0" b="7747"/>
          <a:stretch/>
        </p:blipFill>
        <p:spPr bwMode="auto">
          <a:xfrm>
            <a:off x="6118850" y="3338990"/>
            <a:ext cx="1963540" cy="1146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316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06 </a:t>
            </a:r>
            <a:r>
              <a:rPr lang="ko-KR" altLang="en-US" sz="2200" dirty="0"/>
              <a:t>조건문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중첩 </a:t>
            </a:r>
            <a:r>
              <a:rPr lang="en-US" altLang="ko-KR" dirty="0"/>
              <a:t>if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296" y="1543277"/>
            <a:ext cx="4477823" cy="413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3360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en-US" altLang="ko-KR" dirty="0"/>
              <a:t>print() </a:t>
            </a:r>
            <a:r>
              <a:rPr lang="ko-KR" altLang="en-US" dirty="0"/>
              <a:t>함수와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print() </a:t>
            </a:r>
            <a:r>
              <a:rPr lang="ko-KR" altLang="en-US" dirty="0"/>
              <a:t>함수와 서식</a:t>
            </a:r>
            <a:endParaRPr lang="en-US" altLang="ko-KR" dirty="0"/>
          </a:p>
          <a:p>
            <a:pPr lvl="1"/>
            <a:r>
              <a:rPr lang="ko-KR" altLang="en-US" dirty="0"/>
              <a:t>서식과 숫자의 대응이 잘못된 예시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ko-KR" altLang="en-US" sz="1400" b="0" i="0" u="none" strike="noStrike" baseline="0" dirty="0">
              <a:solidFill>
                <a:srgbClr val="000000"/>
              </a:solidFill>
              <a:latin typeface="D2Coding"/>
            </a:endParaRPr>
          </a:p>
          <a:p>
            <a:pPr lvl="1" algn="just"/>
            <a:r>
              <a:rPr lang="ko-KR" altLang="en-US" b="0" i="0" u="none" strike="noStrike" baseline="0" dirty="0">
                <a:latin typeface="D2Coding"/>
              </a:rPr>
              <a:t>➎</a:t>
            </a:r>
            <a:r>
              <a:rPr lang="ko-KR" altLang="en-US" b="0" i="0" u="none" strike="noStrike" baseline="0" dirty="0">
                <a:latin typeface="DJYRBG+YDVYMjO12"/>
              </a:rPr>
              <a:t>는 </a:t>
            </a:r>
            <a:r>
              <a:rPr lang="en-US" altLang="ko-KR" b="0" i="0" u="none" strike="noStrike" baseline="0" dirty="0">
                <a:latin typeface="DJYRBG+YDVYMjO12"/>
              </a:rPr>
              <a:t>%</a:t>
            </a:r>
            <a:r>
              <a:rPr lang="en-US" altLang="ko-KR" b="0" i="0" u="none" strike="noStrike" baseline="0" dirty="0">
                <a:latin typeface="ITC Garamond Std Lt"/>
              </a:rPr>
              <a:t>d</a:t>
            </a:r>
            <a:r>
              <a:rPr lang="ko-KR" altLang="en-US" b="0" i="0" u="none" strike="noStrike" baseline="0" dirty="0">
                <a:latin typeface="DJYRBG+YDVYMjO12"/>
              </a:rPr>
              <a:t>가 </a:t>
            </a:r>
            <a:r>
              <a:rPr lang="en-US" altLang="ko-KR" b="0" i="0" u="none" strike="noStrike" baseline="0" dirty="0">
                <a:latin typeface="ITC Garamond Std Lt"/>
              </a:rPr>
              <a:t>1</a:t>
            </a:r>
            <a:r>
              <a:rPr lang="ko-KR" altLang="en-US" b="0" i="0" u="none" strike="noStrike" baseline="0" dirty="0">
                <a:latin typeface="DJYRBG+YDVYMjO12"/>
              </a:rPr>
              <a:t>개밖에 없는데 숫자가 </a:t>
            </a:r>
            <a:r>
              <a:rPr lang="en-US" altLang="ko-KR" b="0" i="0" u="none" strike="noStrike" baseline="0" dirty="0">
                <a:latin typeface="ITC Garamond Std Lt"/>
              </a:rPr>
              <a:t>2</a:t>
            </a:r>
            <a:r>
              <a:rPr lang="ko-KR" altLang="en-US" b="0" i="0" u="none" strike="noStrike" baseline="0" dirty="0">
                <a:latin typeface="DJYRBG+YDVYMjO12"/>
              </a:rPr>
              <a:t>개이고</a:t>
            </a:r>
            <a:r>
              <a:rPr lang="en-US" altLang="ko-KR" b="0" i="0" u="none" strike="noStrike" baseline="0" dirty="0">
                <a:latin typeface="DJYRBG+YDVYMjO12"/>
              </a:rPr>
              <a:t>, </a:t>
            </a:r>
            <a:r>
              <a:rPr lang="ko-KR" altLang="en-US" b="0" i="0" u="none" strike="noStrike" baseline="0" dirty="0">
                <a:latin typeface="D2Coding"/>
              </a:rPr>
              <a:t>➏</a:t>
            </a:r>
            <a:r>
              <a:rPr lang="ko-KR" altLang="en-US" b="0" i="0" u="none" strike="noStrike" baseline="0" dirty="0">
                <a:latin typeface="DJYRBG+YDVYMjO12"/>
              </a:rPr>
              <a:t>은 </a:t>
            </a:r>
            <a:r>
              <a:rPr lang="en-US" altLang="ko-KR" b="0" i="0" u="none" strike="noStrike" baseline="0" dirty="0">
                <a:latin typeface="DJYRBG+YDVYMjO12"/>
              </a:rPr>
              <a:t>%</a:t>
            </a:r>
            <a:r>
              <a:rPr lang="en-US" altLang="ko-KR" b="0" i="0" u="none" strike="noStrike" baseline="0" dirty="0">
                <a:latin typeface="ITC Garamond Std Lt"/>
              </a:rPr>
              <a:t>d</a:t>
            </a:r>
            <a:r>
              <a:rPr lang="ko-KR" altLang="en-US" b="0" i="0" u="none" strike="noStrike" baseline="0" dirty="0">
                <a:latin typeface="DJYRBG+YDVYMjO12"/>
              </a:rPr>
              <a:t>가 </a:t>
            </a:r>
            <a:r>
              <a:rPr lang="en-US" altLang="ko-KR" b="0" i="0" u="none" strike="noStrike" baseline="0" dirty="0">
                <a:latin typeface="ITC Garamond Std Lt"/>
              </a:rPr>
              <a:t>2</a:t>
            </a:r>
            <a:r>
              <a:rPr lang="ko-KR" altLang="en-US" b="0" i="0" u="none" strike="noStrike" baseline="0" dirty="0">
                <a:latin typeface="DJYRBG+YDVYMjO12"/>
              </a:rPr>
              <a:t>개인데 숫자는 </a:t>
            </a:r>
            <a:r>
              <a:rPr lang="en-US" altLang="ko-KR" b="0" i="0" u="none" strike="noStrike" baseline="0" dirty="0">
                <a:latin typeface="ITC Garamond Std Lt"/>
              </a:rPr>
              <a:t>1</a:t>
            </a:r>
            <a:r>
              <a:rPr lang="ko-KR" altLang="en-US" b="0" i="0" u="none" strike="noStrike" baseline="0" dirty="0">
                <a:latin typeface="DJYRBG+YDVYMjO12"/>
              </a:rPr>
              <a:t>개라 서로 짝이 맞지 않음</a:t>
            </a:r>
            <a:endParaRPr lang="en-US" altLang="ko-KR" b="0" i="0" u="none" strike="noStrike" baseline="0" dirty="0">
              <a:latin typeface="DJYRBG+YDVYMjO12"/>
            </a:endParaRPr>
          </a:p>
          <a:p>
            <a:pPr lvl="1" algn="just"/>
            <a:r>
              <a:rPr lang="ko-KR" altLang="en-US" b="0" i="0" u="none" strike="noStrike" baseline="0" dirty="0">
                <a:latin typeface="D2Coding"/>
              </a:rPr>
              <a:t>➏</a:t>
            </a:r>
            <a:r>
              <a:rPr lang="ko-KR" altLang="en-US" b="0" i="0" u="none" strike="noStrike" baseline="0" dirty="0">
                <a:latin typeface="DJYRBG+YDVYMjO12"/>
              </a:rPr>
              <a:t>은 단순히 </a:t>
            </a:r>
            <a:r>
              <a:rPr lang="en-US" altLang="ko-KR" b="0" i="0" u="none" strike="noStrike" baseline="0" dirty="0">
                <a:latin typeface="DJYRBG+YDVYMjO12"/>
              </a:rPr>
              <a:t>%</a:t>
            </a:r>
            <a:r>
              <a:rPr lang="en-US" altLang="ko-KR" b="0" i="0" u="none" strike="noStrike" baseline="0" dirty="0">
                <a:latin typeface="ITC Garamond Std Lt"/>
              </a:rPr>
              <a:t>d</a:t>
            </a:r>
            <a:r>
              <a:rPr lang="ko-KR" altLang="en-US" b="0" i="0" u="none" strike="noStrike" baseline="0" dirty="0">
                <a:latin typeface="DJYRBG+YDVYMjO12"/>
              </a:rPr>
              <a:t>를 하나 삭제하면 되지만 </a:t>
            </a:r>
            <a:r>
              <a:rPr lang="ko-KR" altLang="en-US" b="0" i="0" u="none" strike="noStrike" baseline="0" dirty="0">
                <a:latin typeface="D2Coding"/>
              </a:rPr>
              <a:t>➎</a:t>
            </a:r>
            <a:r>
              <a:rPr lang="ko-KR" altLang="en-US" b="0" i="0" u="none" strike="noStrike" baseline="0" dirty="0">
                <a:latin typeface="DJYRBG+YDVYMjO12"/>
              </a:rPr>
              <a:t>는 숫자 </a:t>
            </a:r>
            <a:r>
              <a:rPr lang="en-US" altLang="ko-KR" b="0" i="0" u="none" strike="noStrike" baseline="0" dirty="0">
                <a:latin typeface="ITC Garamond Std Lt"/>
              </a:rPr>
              <a:t>2</a:t>
            </a:r>
            <a:r>
              <a:rPr lang="ko-KR" altLang="en-US" b="0" i="0" u="none" strike="noStrike" baseline="0" dirty="0">
                <a:latin typeface="DJYRBG+YDVYMjO12"/>
              </a:rPr>
              <a:t>개를 출력하려면 </a:t>
            </a:r>
            <a:r>
              <a:rPr lang="en-US" altLang="ko-KR" b="0" i="0" u="none" strike="noStrike" baseline="0" dirty="0">
                <a:latin typeface="DJYRBG+YDVYMjO12"/>
              </a:rPr>
              <a:t>%</a:t>
            </a:r>
            <a:r>
              <a:rPr lang="en-US" altLang="ko-KR" b="0" i="0" u="none" strike="noStrike" baseline="0" dirty="0">
                <a:latin typeface="ITC Garamond Std Lt"/>
              </a:rPr>
              <a:t>d</a:t>
            </a:r>
            <a:r>
              <a:rPr lang="ko-KR" altLang="en-US" b="0" i="0" u="none" strike="noStrike" baseline="0" dirty="0">
                <a:latin typeface="DJYRBG+YDVYMjO12"/>
              </a:rPr>
              <a:t>가 </a:t>
            </a:r>
            <a:r>
              <a:rPr lang="en-US" altLang="ko-KR" b="0" i="0" u="none" strike="noStrike" baseline="0" dirty="0">
                <a:latin typeface="ITC Garamond Std Lt"/>
              </a:rPr>
              <a:t>2</a:t>
            </a:r>
            <a:r>
              <a:rPr lang="ko-KR" altLang="en-US" b="0" i="0" u="none" strike="noStrike" baseline="0" dirty="0">
                <a:latin typeface="DJYRBG+YDVYMjO12"/>
              </a:rPr>
              <a:t>개 필요</a:t>
            </a:r>
            <a:endParaRPr lang="en-US" altLang="ko-KR" sz="1400" b="0" i="0" u="none" strike="noStrike" baseline="0" dirty="0">
              <a:latin typeface="DJYRBG+YDVYMjO1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78" y="1583795"/>
            <a:ext cx="3150222" cy="87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31820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06 </a:t>
            </a:r>
            <a:r>
              <a:rPr lang="ko-KR" altLang="en-US" sz="2200" dirty="0"/>
              <a:t>조건문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if~ </a:t>
            </a:r>
            <a:r>
              <a:rPr lang="en-US" altLang="ko-KR" dirty="0" err="1"/>
              <a:t>elif</a:t>
            </a:r>
            <a:r>
              <a:rPr lang="en-US" altLang="ko-KR" dirty="0"/>
              <a:t>~ else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en-US" altLang="ko-KR" dirty="0"/>
              <a:t>Code03-09.py</a:t>
            </a:r>
            <a:r>
              <a:rPr lang="ko-KR" altLang="en-US" dirty="0"/>
              <a:t>를 </a:t>
            </a:r>
            <a:r>
              <a:rPr lang="en-US" altLang="ko-KR" dirty="0" err="1"/>
              <a:t>if~elif~else</a:t>
            </a:r>
            <a:r>
              <a:rPr lang="en-US" altLang="ko-KR" dirty="0"/>
              <a:t> </a:t>
            </a:r>
            <a:r>
              <a:rPr lang="ko-KR" altLang="en-US" dirty="0"/>
              <a:t>문을 이용하여 </a:t>
            </a:r>
            <a:r>
              <a:rPr lang="en-US" altLang="ko-KR" dirty="0"/>
              <a:t>Code03-10.py</a:t>
            </a:r>
            <a:r>
              <a:rPr lang="ko-KR" altLang="en-US" dirty="0"/>
              <a:t>와 같이 수정할 수 있음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E0DA2F2-E895-621F-37C0-51AC6F9FE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451851"/>
              </p:ext>
            </p:extLst>
          </p:nvPr>
        </p:nvGraphicFramePr>
        <p:xfrm>
          <a:off x="1916705" y="2108853"/>
          <a:ext cx="5468110" cy="3901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02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243085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/>
                        </a:rPr>
                        <a:t>Code03-10.py</a:t>
                      </a:r>
                      <a:endParaRPr lang="ko-KR" altLang="en-US" sz="1600" dirty="0"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535680">
                <a:tc>
                  <a:txBody>
                    <a:bodyPr/>
                    <a:lstStyle/>
                    <a:p>
                      <a:pPr latinLnBrk="1"/>
                      <a:endParaRPr lang="en-US" altLang="ko-KR" sz="16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score = int(input("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점수를 입력하세요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"))</a:t>
                      </a:r>
                    </a:p>
                    <a:p>
                      <a:pPr latinLnBrk="1"/>
                      <a:endParaRPr lang="en-US" altLang="ko-KR" sz="16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if score &gt;= 90 :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print("A")</a:t>
                      </a:r>
                    </a:p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elif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score &gt;= 80 :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print("B")</a:t>
                      </a:r>
                    </a:p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elif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score &gt;= 70 :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print("C")</a:t>
                      </a:r>
                    </a:p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elif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score &gt;= 60 :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print("D")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else :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print("F")</a:t>
                      </a:r>
                    </a:p>
                    <a:p>
                      <a:pPr latinLnBrk="1"/>
                      <a:endParaRPr lang="en-US" altLang="ko-KR" sz="16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print("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학점입니다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. ^^")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456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06 </a:t>
            </a:r>
            <a:r>
              <a:rPr lang="ko-KR" altLang="en-US" sz="2200" dirty="0"/>
              <a:t>조건문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if~ </a:t>
            </a:r>
            <a:r>
              <a:rPr lang="en-US" altLang="ko-KR" dirty="0" err="1"/>
              <a:t>elif</a:t>
            </a:r>
            <a:r>
              <a:rPr lang="en-US" altLang="ko-KR" dirty="0"/>
              <a:t>~ else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715" y="2168860"/>
            <a:ext cx="5103034" cy="25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12353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06 </a:t>
            </a:r>
            <a:r>
              <a:rPr lang="ko-KR" altLang="en-US" sz="2200" dirty="0"/>
              <a:t>조건문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If </a:t>
            </a:r>
            <a:r>
              <a:rPr lang="ko-KR" altLang="en-US" dirty="0"/>
              <a:t>문과 리스트</a:t>
            </a:r>
            <a:endParaRPr lang="en-US" altLang="ko-KR" dirty="0"/>
          </a:p>
          <a:p>
            <a:pPr lvl="1"/>
            <a:r>
              <a:rPr lang="ko-KR" altLang="en-US" dirty="0"/>
              <a:t>리스트</a:t>
            </a:r>
            <a:r>
              <a:rPr lang="en-US" altLang="ko-KR" dirty="0"/>
              <a:t>(List)</a:t>
            </a:r>
            <a:r>
              <a:rPr lang="ko-KR" altLang="en-US" dirty="0"/>
              <a:t>는 데이터 여러 개를 한곳에 담아 놓은 것</a:t>
            </a:r>
            <a:endParaRPr lang="en-US" altLang="ko-KR" dirty="0"/>
          </a:p>
          <a:p>
            <a:pPr lvl="1"/>
            <a:r>
              <a:rPr lang="ko-KR" altLang="en-US" dirty="0"/>
              <a:t>리스트는 대괄호</a:t>
            </a:r>
            <a:r>
              <a:rPr lang="en-US" altLang="ko-KR" dirty="0"/>
              <a:t>([])</a:t>
            </a:r>
            <a:r>
              <a:rPr lang="ko-KR" altLang="en-US" dirty="0"/>
              <a:t>로 묶고 그 안에 필요한 것들을 한꺼번에 넣어 만들 수 있음</a:t>
            </a:r>
            <a:endParaRPr lang="en-US" altLang="ko-KR" dirty="0"/>
          </a:p>
          <a:p>
            <a:pPr lvl="1"/>
            <a:r>
              <a:rPr lang="ko-KR" altLang="en-US" dirty="0"/>
              <a:t>다음 코드는 </a:t>
            </a:r>
            <a:r>
              <a:rPr lang="en-US" altLang="ko-KR" dirty="0"/>
              <a:t>fruit </a:t>
            </a:r>
            <a:r>
              <a:rPr lang="ko-KR" altLang="en-US" dirty="0"/>
              <a:t>변수에 값 </a:t>
            </a:r>
            <a:r>
              <a:rPr lang="en-US" altLang="ko-KR" dirty="0"/>
              <a:t>4</a:t>
            </a:r>
            <a:r>
              <a:rPr lang="ko-KR" altLang="en-US" dirty="0"/>
              <a:t>개를 리스트 하나로 묶어 대입한 것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534BBB-9349-905B-0C98-48794EB13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71" y="2348880"/>
            <a:ext cx="6202257" cy="141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868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06 </a:t>
            </a:r>
            <a:r>
              <a:rPr lang="ko-KR" altLang="en-US" sz="2200" dirty="0"/>
              <a:t>조건문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If </a:t>
            </a:r>
            <a:r>
              <a:rPr lang="ko-KR" altLang="en-US" dirty="0"/>
              <a:t>문과 리스트</a:t>
            </a:r>
            <a:endParaRPr lang="en-US" altLang="ko-KR" dirty="0"/>
          </a:p>
          <a:p>
            <a:pPr lvl="1"/>
            <a:r>
              <a:rPr lang="ko-KR" altLang="en-US" dirty="0"/>
              <a:t>리스트의 마지막에 무언가를 더 추가하려면 리스트명</a:t>
            </a:r>
            <a:r>
              <a:rPr lang="en-US" altLang="ko-KR" dirty="0"/>
              <a:t>.append() </a:t>
            </a:r>
            <a:r>
              <a:rPr lang="ko-KR" altLang="en-US" dirty="0"/>
              <a:t>함수를 사용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611560" y="1628800"/>
            <a:ext cx="6667376" cy="1383029"/>
            <a:chOff x="611560" y="1888032"/>
            <a:chExt cx="6667376" cy="165144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55362A3-955F-9900-8612-5AEAB876C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60" y="1888032"/>
              <a:ext cx="6667158" cy="80168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9736127-21CE-917A-E94D-F85CB66E4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777" y="2760759"/>
              <a:ext cx="6667159" cy="778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34564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06 </a:t>
            </a:r>
            <a:r>
              <a:rPr lang="ko-KR" altLang="en-US" sz="2200" dirty="0"/>
              <a:t>조건문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If </a:t>
            </a:r>
            <a:r>
              <a:rPr lang="ko-KR" altLang="en-US" dirty="0"/>
              <a:t>문과 리스트</a:t>
            </a:r>
            <a:endParaRPr lang="en-US" altLang="ko-KR" dirty="0"/>
          </a:p>
          <a:p>
            <a:pPr lvl="1"/>
            <a:r>
              <a:rPr lang="ko-KR" altLang="en-US" dirty="0"/>
              <a:t>리스트 안에 무엇이 들어 있는지도 </a:t>
            </a:r>
            <a:r>
              <a:rPr lang="en-US" altLang="ko-KR" dirty="0"/>
              <a:t>if </a:t>
            </a:r>
            <a:r>
              <a:rPr lang="ko-KR" altLang="en-US" dirty="0"/>
              <a:t>문으로 활용할 수 있음</a:t>
            </a:r>
            <a:endParaRPr lang="en-US" altLang="ko-KR" dirty="0"/>
          </a:p>
          <a:p>
            <a:pPr lvl="1"/>
            <a:r>
              <a:rPr lang="ko-KR" altLang="en-US" dirty="0"/>
              <a:t>‘</a:t>
            </a:r>
            <a:r>
              <a:rPr lang="en-US" altLang="ko-KR" dirty="0"/>
              <a:t>if </a:t>
            </a:r>
            <a:r>
              <a:rPr lang="ko-KR" altLang="en-US" dirty="0"/>
              <a:t>항목 </a:t>
            </a:r>
            <a:r>
              <a:rPr lang="en-US" altLang="ko-KR" dirty="0"/>
              <a:t>in </a:t>
            </a:r>
            <a:r>
              <a:rPr lang="ko-KR" altLang="en-US" dirty="0"/>
              <a:t>리스트 </a:t>
            </a:r>
            <a:r>
              <a:rPr lang="en-US" altLang="ko-KR" dirty="0"/>
              <a:t>:’</a:t>
            </a:r>
            <a:r>
              <a:rPr lang="ko-KR" altLang="en-US" dirty="0"/>
              <a:t>는 리스트에 해당 항목이 있다면 </a:t>
            </a:r>
            <a:r>
              <a:rPr lang="en-US" altLang="ko-KR" dirty="0"/>
              <a:t>True</a:t>
            </a:r>
            <a:r>
              <a:rPr lang="ko-KR" altLang="en-US" dirty="0"/>
              <a:t>를 반환</a:t>
            </a:r>
            <a:endParaRPr lang="en-US" altLang="ko-KR" dirty="0"/>
          </a:p>
          <a:p>
            <a:pPr lvl="1"/>
            <a:r>
              <a:rPr lang="ko-KR" altLang="en-US" dirty="0"/>
              <a:t>이 코드에서는 딸기가 있으므로 </a:t>
            </a:r>
            <a:r>
              <a:rPr lang="en-US" altLang="ko-KR" dirty="0"/>
              <a:t>True</a:t>
            </a:r>
            <a:r>
              <a:rPr lang="ko-KR" altLang="en-US" dirty="0"/>
              <a:t>를 반환해 아래의 </a:t>
            </a:r>
            <a:r>
              <a:rPr lang="en-US" altLang="ko-KR" dirty="0"/>
              <a:t>print() </a:t>
            </a:r>
            <a:r>
              <a:rPr lang="ko-KR" altLang="en-US" dirty="0"/>
              <a:t>함수가 실행됨</a:t>
            </a:r>
            <a:endParaRPr lang="en-US" altLang="ko-KR" dirty="0"/>
          </a:p>
          <a:p>
            <a:pPr lvl="1"/>
            <a:r>
              <a:rPr lang="ko-KR" altLang="en-US" dirty="0"/>
              <a:t>반대로 ‘</a:t>
            </a:r>
            <a:r>
              <a:rPr lang="en-US" altLang="ko-KR" dirty="0"/>
              <a:t>if </a:t>
            </a:r>
            <a:r>
              <a:rPr lang="ko-KR" altLang="en-US" dirty="0"/>
              <a:t>항목 </a:t>
            </a:r>
            <a:r>
              <a:rPr lang="en-US" altLang="ko-KR" dirty="0"/>
              <a:t>not in </a:t>
            </a:r>
            <a:r>
              <a:rPr lang="ko-KR" altLang="en-US" dirty="0"/>
              <a:t>리스트 </a:t>
            </a:r>
            <a:r>
              <a:rPr lang="en-US" altLang="ko-KR" dirty="0"/>
              <a:t>:’</a:t>
            </a:r>
            <a:r>
              <a:rPr lang="ko-KR" altLang="en-US" dirty="0"/>
              <a:t>는 리스트에 항목이 없어야 </a:t>
            </a:r>
            <a:r>
              <a:rPr lang="en-US" altLang="ko-KR" dirty="0"/>
              <a:t>True</a:t>
            </a:r>
            <a:r>
              <a:rPr lang="ko-KR" altLang="en-US" dirty="0"/>
              <a:t>를 반환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5C3257-20C7-7F76-B4C3-1BB5CC0AE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65" y="2708920"/>
            <a:ext cx="6491018" cy="153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96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06 </a:t>
            </a:r>
            <a:r>
              <a:rPr lang="ko-KR" altLang="en-US" sz="2200" dirty="0"/>
              <a:t>조건문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If </a:t>
            </a:r>
            <a:r>
              <a:rPr lang="ko-KR" altLang="en-US" dirty="0"/>
              <a:t>문과 리스트</a:t>
            </a:r>
            <a:endParaRPr lang="en-US" altLang="ko-KR" dirty="0"/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9</a:t>
            </a:r>
            <a:r>
              <a:rPr lang="ko-KR" altLang="en-US" dirty="0"/>
              <a:t>까지 숫자 중에서 리스트 안에 없는 숫자를 찾아내는 예제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장에서 설명한 </a:t>
            </a:r>
            <a:r>
              <a:rPr lang="en-US" altLang="ko-KR" dirty="0" err="1"/>
              <a:t>random.randrange</a:t>
            </a:r>
            <a:r>
              <a:rPr lang="en-US" altLang="ko-KR" dirty="0"/>
              <a:t>(</a:t>
            </a:r>
            <a:r>
              <a:rPr lang="ko-KR" altLang="en-US" dirty="0" err="1"/>
              <a:t>시작값</a:t>
            </a:r>
            <a:r>
              <a:rPr lang="en-US" altLang="ko-KR" dirty="0"/>
              <a:t>, </a:t>
            </a:r>
            <a:r>
              <a:rPr lang="ko-KR" altLang="en-US" dirty="0" err="1"/>
              <a:t>끝값</a:t>
            </a:r>
            <a:r>
              <a:rPr lang="en-US" altLang="ko-KR" dirty="0"/>
              <a:t>) </a:t>
            </a:r>
            <a:r>
              <a:rPr lang="ko-KR" altLang="en-US" dirty="0"/>
              <a:t>함수를 사용</a:t>
            </a:r>
            <a:endParaRPr lang="en-US" altLang="ko-KR" dirty="0"/>
          </a:p>
          <a:p>
            <a:pPr lvl="1"/>
            <a:r>
              <a:rPr lang="ko-KR" altLang="en-US" dirty="0" err="1"/>
              <a:t>시작값부터</a:t>
            </a:r>
            <a:r>
              <a:rPr lang="ko-KR" altLang="en-US" dirty="0"/>
              <a:t> </a:t>
            </a:r>
            <a:r>
              <a:rPr lang="ko-KR" altLang="en-US" dirty="0" err="1"/>
              <a:t>끝값</a:t>
            </a:r>
            <a:r>
              <a:rPr lang="en-US" altLang="ko-KR" dirty="0"/>
              <a:t>-1</a:t>
            </a:r>
            <a:r>
              <a:rPr lang="ko-KR" altLang="en-US" dirty="0"/>
              <a:t>까지의 숫자 중에서 임의의 숫자 하나를 반환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FD1B6D-FAA9-A77D-F6EF-2C662C2BF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005802"/>
              </p:ext>
            </p:extLst>
          </p:nvPr>
        </p:nvGraphicFramePr>
        <p:xfrm>
          <a:off x="971600" y="2708920"/>
          <a:ext cx="72008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060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660740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Code03-11.py</a:t>
                      </a:r>
                      <a:endParaRPr lang="ko-KR" altLang="en-US" sz="16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804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import random</a:t>
                      </a:r>
                    </a:p>
                    <a:p>
                      <a:endParaRPr lang="en-US" altLang="ko-KR" sz="160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numbers = []</a:t>
                      </a:r>
                    </a:p>
                    <a:p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for 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num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in range(0, 10) :</a:t>
                      </a:r>
                    </a:p>
                    <a:p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numbers.append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random.randrange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(0, 10))</a:t>
                      </a:r>
                    </a:p>
                    <a:p>
                      <a:endParaRPr lang="en-US" altLang="ko-KR" sz="160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print("</a:t>
                      </a:r>
                      <a:r>
                        <a:rPr lang="ko-KR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생성된 리스트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", numbers)</a:t>
                      </a:r>
                    </a:p>
                    <a:p>
                      <a:endParaRPr lang="en-US" altLang="ko-KR" sz="160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for 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num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in range(0, 10) :</a:t>
                      </a:r>
                    </a:p>
                    <a:p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if 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num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not in numbers :</a:t>
                      </a:r>
                    </a:p>
                    <a:p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print("</a:t>
                      </a:r>
                      <a:r>
                        <a:rPr lang="ko-KR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숫자 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%d</a:t>
                      </a:r>
                      <a:r>
                        <a:rPr lang="ko-KR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는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</a:t>
                      </a:r>
                      <a:r>
                        <a:rPr lang="ko-KR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은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 </a:t>
                      </a:r>
                      <a:r>
                        <a:rPr lang="ko-KR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리스트에 없네요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." %</a:t>
                      </a:r>
                      <a:r>
                        <a:rPr lang="en-US" altLang="ko-KR" sz="160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num</a:t>
                      </a:r>
                      <a:r>
                        <a:rPr lang="en-US" altLang="ko-KR" sz="16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4222979-7F26-634B-996E-7D9112772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2410"/>
          <a:stretch/>
        </p:blipFill>
        <p:spPr>
          <a:xfrm>
            <a:off x="6192180" y="3555287"/>
            <a:ext cx="3497392" cy="130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122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06 </a:t>
            </a:r>
            <a:r>
              <a:rPr lang="ko-KR" altLang="en-US" sz="2200" dirty="0"/>
              <a:t>조건문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완성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D41A722-CEF2-A20A-BEA7-1D6C9B48C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229724"/>
              </p:ext>
            </p:extLst>
          </p:nvPr>
        </p:nvGraphicFramePr>
        <p:xfrm>
          <a:off x="1061610" y="1552533"/>
          <a:ext cx="7020780" cy="47117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4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615735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/>
                        </a:rPr>
                        <a:t>Code03-12.py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43460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18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## </a:t>
                      </a:r>
                      <a:r>
                        <a:rPr lang="ko-KR" altLang="en-US" sz="150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변수 선언 부분 </a:t>
                      </a:r>
                      <a:r>
                        <a:rPr lang="en-US" altLang="ko-KR" sz="150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##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select, answer,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numStr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, num1, num2 = 0, 0, "", 0, 0</a:t>
                      </a:r>
                    </a:p>
                    <a:p>
                      <a:pPr latinLnBrk="1"/>
                      <a:endParaRPr lang="en-US" altLang="ko-KR" sz="15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## </a:t>
                      </a:r>
                      <a:r>
                        <a:rPr lang="ko-KR" altLang="en-US" sz="150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메인 코드 부분 </a:t>
                      </a:r>
                      <a:r>
                        <a:rPr lang="en-US" altLang="ko-KR" sz="150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##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select = int(input("1.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입력한 수식 계산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2.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두 수 사이의 합계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"))</a:t>
                      </a:r>
                    </a:p>
                    <a:p>
                      <a:pPr latinLnBrk="1"/>
                      <a:endParaRPr lang="en-US" altLang="ko-KR" sz="15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if select == 1 :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numStr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= input(" ***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수식을 입력하세요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")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answer = eval(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numStr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print(" %s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결과는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%5.1f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입니다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. " % (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numStr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, answer))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elif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select == 2 :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num1 = int(input(" ***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첫 번째 숫자를 입력하세요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"))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num2 = int(input(" ***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두 번째 숫자를 입력하세요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"))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for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in range(num1, num2 + 1) :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    answer = answer +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print("%d+...+%d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는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%d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입니다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. " % (num1, num2, answer))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else :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print("1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또는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2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만 입력해야 합니다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.")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82405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06 </a:t>
            </a:r>
            <a:r>
              <a:rPr lang="ko-KR" altLang="en-US" sz="2200" dirty="0"/>
              <a:t>조건문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완성</a:t>
            </a:r>
            <a:endParaRPr lang="en-US" altLang="ko-KR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75" y="2303875"/>
            <a:ext cx="5805905" cy="219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2464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06 </a:t>
            </a:r>
            <a:r>
              <a:rPr lang="ko-KR" altLang="en-US" sz="2200" dirty="0"/>
              <a:t>조건문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완성</a:t>
            </a:r>
            <a:endParaRPr lang="en-US" altLang="ko-KR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668" y="2123855"/>
            <a:ext cx="6376665" cy="253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60449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07 </a:t>
            </a:r>
            <a:r>
              <a:rPr lang="ko-KR" altLang="en-US" sz="2200"/>
              <a:t>반복문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반복문 개요</a:t>
            </a:r>
          </a:p>
          <a:p>
            <a:pPr lvl="1">
              <a:defRPr/>
            </a:pPr>
            <a:r>
              <a:rPr lang="ko-KR" altLang="en-US"/>
              <a:t>반복문은 문장을 반복해서 만드는 것</a:t>
            </a:r>
          </a:p>
          <a:p>
            <a:pPr lvl="1">
              <a:defRPr/>
            </a:pPr>
            <a:r>
              <a:rPr lang="en-US" altLang="ko-KR" sz="1600" b="0" i="0" u="none" strike="noStrike" baseline="0">
                <a:latin typeface="ITC Garamond Std Lt"/>
              </a:rPr>
              <a:t>for </a:t>
            </a:r>
            <a:r>
              <a:rPr lang="ko-KR" altLang="en-US" sz="1600" b="0" i="0" u="none" strike="noStrike" baseline="0">
                <a:latin typeface="HHHOAY+YDVYMjO12"/>
              </a:rPr>
              <a:t>문과 </a:t>
            </a:r>
            <a:r>
              <a:rPr lang="en-US" altLang="ko-KR" sz="1600" b="0" i="0" u="none" strike="noStrike" baseline="0">
                <a:latin typeface="ITC Garamond Std Lt"/>
              </a:rPr>
              <a:t>while </a:t>
            </a:r>
            <a:r>
              <a:rPr lang="ko-KR" altLang="en-US" sz="1600" b="0" i="0" u="none" strike="noStrike" baseline="0">
                <a:latin typeface="HHHOAY+YDVYMjO12"/>
              </a:rPr>
              <a:t>문으로 나뉨</a:t>
            </a:r>
          </a:p>
          <a:p>
            <a:pPr lvl="1">
              <a:defRPr/>
            </a:pPr>
            <a:endParaRPr lang="en-US" altLang="ko-KR">
              <a:latin typeface="HHHOAY+YDVYMjO12"/>
            </a:endParaRPr>
          </a:p>
          <a:p>
            <a:pPr lvl="1">
              <a:defRPr/>
            </a:pPr>
            <a:endParaRPr lang="en-US" altLang="ko-KR">
              <a:latin typeface="HHHOAY+YDVYMjO12"/>
            </a:endParaRPr>
          </a:p>
          <a:p>
            <a:pPr lvl="1">
              <a:defRPr/>
            </a:pPr>
            <a:endParaRPr lang="en-US" altLang="ko-KR">
              <a:latin typeface="HHHOAY+YDVYMjO12"/>
            </a:endParaRPr>
          </a:p>
          <a:p>
            <a:pPr lvl="1">
              <a:defRPr/>
            </a:pPr>
            <a:endParaRPr lang="en-US" altLang="ko-KR">
              <a:latin typeface="HHHOAY+YDVYMjO12"/>
            </a:endParaRPr>
          </a:p>
          <a:p>
            <a:pPr lvl="1">
              <a:defRPr/>
            </a:pPr>
            <a:r>
              <a:rPr lang="ko-KR" altLang="en-US"/>
              <a:t>반복문을 배우기 전 까지는 위과 같은 결과를 출력하기 위해 아래와 같은 코드를 작성할 수 있었을 것임</a:t>
            </a:r>
          </a:p>
          <a:p>
            <a:pPr marL="357188" lvl="1" indent="0">
              <a:buNone/>
              <a:defRPr/>
            </a:pPr>
            <a:endParaRPr lang="en-US" altLang="ko-KR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43725" y="1943835"/>
            <a:ext cx="2893160" cy="115512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746575" y="4059070"/>
          <a:ext cx="6840760" cy="12797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5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600">
                          <a:latin typeface="D2Coding"/>
                          <a:ea typeface="D2Coding"/>
                        </a:rPr>
                        <a:t>Code03-13.py</a:t>
                      </a:r>
                      <a:endParaRPr lang="ko-KR" altLang="en-US" sz="16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399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03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print("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안녕하세요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? for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문을 공부 중입니다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. ^^")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print("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안녕하세요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? for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문을 공부 중입니다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. ^^")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print("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안녕하세요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? for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문을 공부 중입니다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. ^^")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en-US" altLang="ko-KR" dirty="0"/>
              <a:t>print() </a:t>
            </a:r>
            <a:r>
              <a:rPr lang="ko-KR" altLang="en-US" dirty="0"/>
              <a:t>함수와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print() </a:t>
            </a:r>
            <a:r>
              <a:rPr lang="ko-KR" altLang="en-US" dirty="0"/>
              <a:t>함수와 서식</a:t>
            </a:r>
            <a:endParaRPr lang="en-US" altLang="ko-KR" dirty="0"/>
          </a:p>
          <a:p>
            <a:pPr lvl="1"/>
            <a:r>
              <a:rPr lang="ko-KR" altLang="en-US" dirty="0"/>
              <a:t>서식과 숫자의 대응이 올바르게 된 예시</a:t>
            </a: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078" y="2444666"/>
            <a:ext cx="4153843" cy="1929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85516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07 </a:t>
            </a:r>
            <a:r>
              <a:rPr lang="ko-KR" altLang="en-US" sz="2200"/>
              <a:t>반복문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반복문 개요</a:t>
            </a:r>
          </a:p>
          <a:p>
            <a:pPr lvl="1">
              <a:defRPr/>
            </a:pPr>
            <a:r>
              <a:rPr lang="ko-KR" altLang="en-US"/>
              <a:t>그러나 같은 문장을 </a:t>
            </a:r>
            <a:r>
              <a:rPr lang="en-US" altLang="ko-KR"/>
              <a:t>10,000</a:t>
            </a:r>
            <a:r>
              <a:rPr lang="ko-KR" altLang="en-US"/>
              <a:t>번 출력해야 한다면 반복문이 필수적임</a:t>
            </a:r>
          </a:p>
          <a:p>
            <a:pPr lvl="1">
              <a:defRPr/>
            </a:pPr>
            <a:r>
              <a:rPr lang="ko-KR" altLang="en-US"/>
              <a:t>아래는 반복문 중 </a:t>
            </a:r>
            <a:r>
              <a:rPr lang="en-US" altLang="ko-KR"/>
              <a:t>for </a:t>
            </a:r>
            <a:r>
              <a:rPr lang="ko-KR" altLang="en-US"/>
              <a:t>문의 예시</a:t>
            </a:r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en-US" altLang="ko-KR"/>
              <a:t>1</a:t>
            </a:r>
            <a:r>
              <a:rPr lang="ko-KR" altLang="en-US"/>
              <a:t>행의 </a:t>
            </a:r>
            <a:r>
              <a:rPr lang="en-US" altLang="ko-KR"/>
              <a:t>range(0, 3, 1)</a:t>
            </a:r>
            <a:r>
              <a:rPr lang="ko-KR" altLang="en-US"/>
              <a:t>을 보면</a:t>
            </a:r>
            <a:r>
              <a:rPr lang="en-US" altLang="ko-KR"/>
              <a:t>, </a:t>
            </a:r>
            <a:r>
              <a:rPr lang="ko-KR" altLang="en-US"/>
              <a:t>가운데가 </a:t>
            </a:r>
            <a:r>
              <a:rPr lang="en-US" altLang="ko-KR"/>
              <a:t>3</a:t>
            </a:r>
            <a:r>
              <a:rPr lang="ko-KR" altLang="en-US"/>
              <a:t>이므로 </a:t>
            </a:r>
            <a:r>
              <a:rPr lang="en-US" altLang="ko-KR"/>
              <a:t>3</a:t>
            </a:r>
            <a:r>
              <a:rPr lang="ko-KR" altLang="en-US"/>
              <a:t>번을 수행할 것임을 미루어</a:t>
            </a:r>
            <a:br>
              <a:rPr lang="en-US" altLang="ko-KR"/>
            </a:br>
            <a:r>
              <a:rPr lang="ko-KR" altLang="en-US"/>
              <a:t>짐작할 수 있음</a:t>
            </a:r>
          </a:p>
          <a:p>
            <a:pPr lvl="1">
              <a:defRPr/>
            </a:pPr>
            <a:r>
              <a:rPr lang="en-US" altLang="ko-KR"/>
              <a:t>10,000</a:t>
            </a:r>
            <a:r>
              <a:rPr lang="ko-KR" altLang="en-US"/>
              <a:t>번을 반복해야 한다면 숫자 </a:t>
            </a:r>
            <a:r>
              <a:rPr lang="en-US" altLang="ko-KR"/>
              <a:t>3 </a:t>
            </a:r>
            <a:r>
              <a:rPr lang="ko-KR" altLang="en-US"/>
              <a:t>대신에 </a:t>
            </a:r>
            <a:r>
              <a:rPr lang="en-US" altLang="ko-KR"/>
              <a:t>10000</a:t>
            </a:r>
            <a:r>
              <a:rPr lang="ko-KR" altLang="en-US"/>
              <a:t>을 입력하면 됨</a:t>
            </a:r>
          </a:p>
          <a:p>
            <a:pPr lvl="0">
              <a:defRPr/>
            </a:pPr>
            <a:endParaRPr lang="en-US" altLang="ko-KR"/>
          </a:p>
          <a:p>
            <a:pPr marL="93662" lvl="0" indent="0">
              <a:buNone/>
              <a:defRPr/>
            </a:pPr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89376" y="2078850"/>
          <a:ext cx="6717939" cy="109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600">
                          <a:latin typeface="D2Coding"/>
                          <a:ea typeface="D2Coding"/>
                        </a:rPr>
                        <a:t>Code03-13(2).py</a:t>
                      </a:r>
                      <a:endParaRPr lang="ko-KR" altLang="en-US" sz="16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640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02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for i in range(0, 3, 1)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    print("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안녕하세요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? for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문을 공부 중입니다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. ^^")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/>
          <a:srcRect l="2030" t="7090"/>
          <a:stretch>
            <a:fillRect/>
          </a:stretch>
        </p:blipFill>
        <p:spPr>
          <a:xfrm>
            <a:off x="6588044" y="2421243"/>
            <a:ext cx="2834352" cy="960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07 </a:t>
            </a:r>
            <a:r>
              <a:rPr lang="ko-KR" altLang="en-US" sz="2200" dirty="0" err="1"/>
              <a:t>반복문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for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문의 기본 형식은 다음과 같음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range() </a:t>
            </a:r>
            <a:r>
              <a:rPr lang="ko-KR" altLang="en-US" dirty="0"/>
              <a:t>함수는 지정된 범위의 값을 반환</a:t>
            </a:r>
            <a:endParaRPr lang="en-US" altLang="ko-KR" dirty="0"/>
          </a:p>
          <a:p>
            <a:pPr lvl="1"/>
            <a:r>
              <a:rPr lang="ko-KR" altLang="en-US" dirty="0"/>
              <a:t>앞서 사용한 </a:t>
            </a:r>
            <a:r>
              <a:rPr lang="en-US" altLang="ko-KR" dirty="0"/>
              <a:t>range(0, 3, 1)</a:t>
            </a:r>
            <a:r>
              <a:rPr lang="ko-KR" altLang="en-US" dirty="0"/>
              <a:t>은 </a:t>
            </a:r>
            <a:r>
              <a:rPr lang="en-US" altLang="ko-KR" dirty="0"/>
              <a:t>0</a:t>
            </a:r>
            <a:r>
              <a:rPr lang="ko-KR" altLang="en-US" dirty="0"/>
              <a:t>에서 시작해 </a:t>
            </a:r>
            <a:r>
              <a:rPr lang="en-US" altLang="ko-KR" dirty="0"/>
              <a:t>2</a:t>
            </a:r>
            <a:r>
              <a:rPr lang="ko-KR" altLang="en-US" dirty="0"/>
              <a:t>까지 </a:t>
            </a:r>
            <a:r>
              <a:rPr lang="en-US" altLang="ko-KR" dirty="0"/>
              <a:t>1</a:t>
            </a:r>
            <a:r>
              <a:rPr lang="ko-KR" altLang="en-US" dirty="0"/>
              <a:t>씩 증가하는 값을 반환</a:t>
            </a:r>
            <a:endParaRPr lang="en-US" altLang="ko-KR" dirty="0"/>
          </a:p>
          <a:p>
            <a:pPr lvl="1"/>
            <a:r>
              <a:rPr lang="ko-KR" altLang="en-US" dirty="0"/>
              <a:t>표시된 숫자보다 하나 작은 숫자까지 반환되는 점에 주의</a:t>
            </a:r>
            <a:endParaRPr lang="en-US" altLang="ko-KR" dirty="0"/>
          </a:p>
          <a:p>
            <a:pPr marL="93662" indent="0">
              <a:buNone/>
            </a:pPr>
            <a:endParaRPr lang="en-US" altLang="ko-KR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1613798"/>
            <a:ext cx="3396571" cy="870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630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07 </a:t>
            </a:r>
            <a:r>
              <a:rPr lang="ko-KR" altLang="en-US" sz="2200" dirty="0" err="1"/>
              <a:t>반복문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for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range(0, 3, 1)</a:t>
            </a:r>
            <a:r>
              <a:rPr lang="ko-KR" altLang="en-US" dirty="0"/>
              <a:t>은 </a:t>
            </a:r>
            <a:r>
              <a:rPr lang="en-US" altLang="ko-KR" dirty="0"/>
              <a:t>[0, 1, 2]</a:t>
            </a:r>
            <a:r>
              <a:rPr lang="ko-KR" altLang="en-US" dirty="0"/>
              <a:t>와 같으므로 내부적으로 다음과 같이 변경됨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그리고 </a:t>
            </a:r>
            <a:r>
              <a:rPr lang="en-US" altLang="ko-KR" dirty="0" err="1"/>
              <a:t>i</a:t>
            </a:r>
            <a:r>
              <a:rPr lang="ko-KR" altLang="en-US" dirty="0"/>
              <a:t>에 </a:t>
            </a:r>
            <a:r>
              <a:rPr lang="en-US" altLang="ko-KR" dirty="0"/>
              <a:t>0, 1, 2</a:t>
            </a:r>
            <a:r>
              <a:rPr lang="ko-KR" altLang="en-US" dirty="0"/>
              <a:t>를 차례로 대입한 후 다음과 같이 </a:t>
            </a:r>
            <a:r>
              <a:rPr lang="en-US" altLang="ko-KR" dirty="0"/>
              <a:t>3</a:t>
            </a:r>
            <a:r>
              <a:rPr lang="ko-KR" altLang="en-US" dirty="0"/>
              <a:t>회 반복함</a:t>
            </a:r>
            <a:endParaRPr lang="en-US" altLang="ko-KR" dirty="0"/>
          </a:p>
          <a:p>
            <a:pPr marL="357188" lvl="1" indent="0">
              <a:buNone/>
            </a:pPr>
            <a:r>
              <a:rPr lang="en-US" altLang="ko-KR" dirty="0"/>
              <a:t>  •</a:t>
            </a:r>
            <a:r>
              <a:rPr lang="ko-KR" altLang="en-US" b="1" dirty="0"/>
              <a:t>제</a:t>
            </a:r>
            <a:r>
              <a:rPr lang="en-US" altLang="ko-KR" b="1" dirty="0"/>
              <a:t>1</a:t>
            </a:r>
            <a:r>
              <a:rPr lang="ko-KR" altLang="en-US" b="1" dirty="0"/>
              <a:t>회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i</a:t>
            </a:r>
            <a:r>
              <a:rPr lang="ko-KR" altLang="en-US" dirty="0"/>
              <a:t>에 </a:t>
            </a:r>
            <a:r>
              <a:rPr lang="en-US" altLang="ko-KR" dirty="0"/>
              <a:t>0</a:t>
            </a:r>
            <a:r>
              <a:rPr lang="ko-KR" altLang="en-US" dirty="0"/>
              <a:t>을 대입한 후 </a:t>
            </a:r>
            <a:r>
              <a:rPr lang="en-US" altLang="ko-KR" dirty="0"/>
              <a:t>print() </a:t>
            </a:r>
            <a:r>
              <a:rPr lang="ko-KR" altLang="en-US" dirty="0"/>
              <a:t>함수 수행</a:t>
            </a:r>
          </a:p>
          <a:p>
            <a:pPr marL="357188" lvl="1" indent="0">
              <a:buNone/>
            </a:pPr>
            <a:r>
              <a:rPr lang="en-US" altLang="ko-KR" dirty="0"/>
              <a:t>  •</a:t>
            </a:r>
            <a:r>
              <a:rPr lang="ko-KR" altLang="en-US" b="1" dirty="0"/>
              <a:t>제</a:t>
            </a:r>
            <a:r>
              <a:rPr lang="en-US" altLang="ko-KR" b="1" dirty="0"/>
              <a:t>2</a:t>
            </a:r>
            <a:r>
              <a:rPr lang="ko-KR" altLang="en-US" b="1" dirty="0"/>
              <a:t>회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i</a:t>
            </a:r>
            <a:r>
              <a:rPr lang="ko-KR" altLang="en-US" dirty="0"/>
              <a:t>에 </a:t>
            </a:r>
            <a:r>
              <a:rPr lang="en-US" altLang="ko-KR" dirty="0"/>
              <a:t>1</a:t>
            </a:r>
            <a:r>
              <a:rPr lang="ko-KR" altLang="en-US" dirty="0"/>
              <a:t>을 대입한 후 </a:t>
            </a:r>
            <a:r>
              <a:rPr lang="en-US" altLang="ko-KR" dirty="0"/>
              <a:t>print() </a:t>
            </a:r>
            <a:r>
              <a:rPr lang="ko-KR" altLang="en-US" dirty="0"/>
              <a:t>함수 수행</a:t>
            </a:r>
          </a:p>
          <a:p>
            <a:pPr marL="357188" lvl="1" indent="0">
              <a:buNone/>
            </a:pPr>
            <a:r>
              <a:rPr lang="en-US" altLang="ko-KR" dirty="0"/>
              <a:t>  •</a:t>
            </a:r>
            <a:r>
              <a:rPr lang="ko-KR" altLang="en-US" b="1" dirty="0"/>
              <a:t>제</a:t>
            </a:r>
            <a:r>
              <a:rPr lang="en-US" altLang="ko-KR" b="1" dirty="0"/>
              <a:t>3</a:t>
            </a:r>
            <a:r>
              <a:rPr lang="ko-KR" altLang="en-US" b="1" dirty="0"/>
              <a:t>회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i</a:t>
            </a:r>
            <a:r>
              <a:rPr lang="ko-KR" altLang="en-US" dirty="0"/>
              <a:t>에 </a:t>
            </a:r>
            <a:r>
              <a:rPr lang="en-US" altLang="ko-KR" dirty="0"/>
              <a:t>2</a:t>
            </a:r>
            <a:r>
              <a:rPr lang="ko-KR" altLang="en-US" dirty="0"/>
              <a:t>를 대입한 후 </a:t>
            </a:r>
            <a:r>
              <a:rPr lang="en-US" altLang="ko-KR" dirty="0"/>
              <a:t>print() </a:t>
            </a:r>
            <a:r>
              <a:rPr lang="ko-KR" altLang="en-US" dirty="0"/>
              <a:t>함수 수행</a:t>
            </a:r>
            <a:endParaRPr lang="en-US" altLang="ko-KR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6" y="1251286"/>
            <a:ext cx="3914305" cy="827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27" y="2483895"/>
            <a:ext cx="4385718" cy="94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13102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07 </a:t>
            </a:r>
            <a:r>
              <a:rPr lang="ko-KR" altLang="en-US" sz="2200" dirty="0" err="1"/>
              <a:t>반복문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for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의 값을 직접 사용한 예시</a:t>
            </a:r>
            <a:endParaRPr lang="en-US" altLang="ko-KR" dirty="0"/>
          </a:p>
          <a:p>
            <a:pPr marL="534987" lvl="2" indent="0">
              <a:buNone/>
            </a:pPr>
            <a:endParaRPr lang="en-US" altLang="ko-KR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863" y="1853825"/>
            <a:ext cx="4892275" cy="225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2413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07 </a:t>
            </a:r>
            <a:r>
              <a:rPr lang="ko-KR" altLang="en-US" sz="2200" dirty="0" err="1"/>
              <a:t>반복문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for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문의 </a:t>
            </a:r>
            <a:r>
              <a:rPr lang="en-US" altLang="ko-KR" dirty="0" err="1"/>
              <a:t>i</a:t>
            </a:r>
            <a:r>
              <a:rPr lang="ko-KR" altLang="en-US" dirty="0" err="1"/>
              <a:t>를</a:t>
            </a:r>
            <a:r>
              <a:rPr lang="ko-KR" altLang="en-US" dirty="0"/>
              <a:t> 활용하여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5</a:t>
            </a:r>
            <a:r>
              <a:rPr lang="ko-KR" altLang="en-US" dirty="0"/>
              <a:t>까지의 숫자들을 차례로 출력하는 예시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print() </a:t>
            </a:r>
            <a:r>
              <a:rPr lang="ko-KR" altLang="en-US" dirty="0"/>
              <a:t>함수의 마지막에 </a:t>
            </a:r>
            <a:r>
              <a:rPr lang="en-US" altLang="ko-KR" dirty="0"/>
              <a:t>end=“”</a:t>
            </a:r>
            <a:r>
              <a:rPr lang="ko-KR" altLang="en-US" dirty="0"/>
              <a:t>를 넣어 마지막을 공백으로 처리해 한 </a:t>
            </a:r>
            <a:r>
              <a:rPr lang="ko-KR" altLang="en-US" dirty="0" err="1"/>
              <a:t>칸씩</a:t>
            </a:r>
            <a:r>
              <a:rPr lang="ko-KR" altLang="en-US" dirty="0"/>
              <a:t> 띄어 출력</a:t>
            </a:r>
            <a:endParaRPr lang="en-US" altLang="ko-KR" dirty="0"/>
          </a:p>
          <a:p>
            <a:pPr lvl="1"/>
            <a:r>
              <a:rPr lang="ko-KR" altLang="en-US" dirty="0"/>
              <a:t>이것을 삭제하면 </a:t>
            </a:r>
            <a:r>
              <a:rPr lang="en-US" altLang="ko-KR" dirty="0"/>
              <a:t>print() </a:t>
            </a:r>
            <a:r>
              <a:rPr lang="ko-KR" altLang="en-US" dirty="0"/>
              <a:t>함수가 끝나고 자동으로 다음 행으로 넘어감</a:t>
            </a:r>
            <a:endParaRPr lang="en-US" altLang="ko-KR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1538790"/>
            <a:ext cx="3229671" cy="1693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34759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07 </a:t>
            </a:r>
            <a:r>
              <a:rPr lang="ko-KR" altLang="en-US" sz="2200"/>
              <a:t>반복문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for </a:t>
            </a:r>
            <a:r>
              <a:rPr lang="ko-KR" altLang="en-US"/>
              <a:t>문 활용</a:t>
            </a:r>
          </a:p>
          <a:p>
            <a:pPr lvl="1">
              <a:defRPr/>
            </a:pPr>
            <a:r>
              <a:rPr lang="ko-KR" altLang="en-US"/>
              <a:t>반복적인 덧셈을 수행할 때는 오타의 가능성을 대비하여 반복문을 사용하는 것이 바람직함</a:t>
            </a:r>
          </a:p>
          <a:p>
            <a:pPr lvl="1">
              <a:defRPr/>
            </a:pPr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131233" y="2538419"/>
          <a:ext cx="4716242" cy="18806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5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080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Code03-14(1).py</a:t>
                      </a:r>
                      <a:endParaRPr lang="ko-KR" altLang="en-US" sz="15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461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06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i = 0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for i in range(1, 11, 1)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    hap = hap + i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solidFill>
                          <a:schemeClr val="tx1"/>
                        </a:solidFill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print("1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에서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10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까지의 합계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/>
                        </a:rPr>
                        <a:t>: %d" % hap)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915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1540" y="2618910"/>
            <a:ext cx="2907850" cy="16651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오른쪽 화살표 1"/>
          <p:cNvSpPr/>
          <p:nvPr/>
        </p:nvSpPr>
        <p:spPr>
          <a:xfrm>
            <a:off x="3491881" y="3383995"/>
            <a:ext cx="495055" cy="1498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07 </a:t>
            </a:r>
            <a:r>
              <a:rPr lang="ko-KR" altLang="en-US" sz="2200" dirty="0" err="1"/>
              <a:t>반복문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for </a:t>
            </a:r>
            <a:r>
              <a:rPr lang="ko-KR" altLang="en-US" dirty="0"/>
              <a:t>문 활용</a:t>
            </a:r>
            <a:endParaRPr lang="en-US" altLang="ko-KR" dirty="0"/>
          </a:p>
          <a:p>
            <a:pPr lvl="1"/>
            <a:r>
              <a:rPr lang="en-US" altLang="ko-KR" dirty="0"/>
              <a:t>hap</a:t>
            </a:r>
            <a:r>
              <a:rPr lang="ko-KR" altLang="en-US" dirty="0"/>
              <a:t>에 어떤 값이 있어야 다시 누적되는데</a:t>
            </a:r>
            <a:r>
              <a:rPr lang="en-US" altLang="ko-KR" dirty="0"/>
              <a:t>, hap </a:t>
            </a:r>
            <a:r>
              <a:rPr lang="ko-KR" altLang="en-US" dirty="0"/>
              <a:t>자체가 존재하지 않아 더할 것이</a:t>
            </a:r>
            <a:br>
              <a:rPr lang="en-US" altLang="ko-KR" dirty="0"/>
            </a:br>
            <a:r>
              <a:rPr lang="ko-KR" altLang="en-US" dirty="0"/>
              <a:t>없어서 오류가 발생함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9" y="2618910"/>
            <a:ext cx="5616563" cy="1618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5490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07 </a:t>
            </a:r>
            <a:r>
              <a:rPr lang="ko-KR" altLang="en-US" sz="2200" dirty="0" err="1"/>
              <a:t>반복문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for </a:t>
            </a:r>
            <a:r>
              <a:rPr lang="ko-KR" altLang="en-US" dirty="0"/>
              <a:t>문 활용</a:t>
            </a:r>
            <a:endParaRPr lang="en-US" altLang="ko-KR" dirty="0"/>
          </a:p>
          <a:p>
            <a:pPr lvl="1"/>
            <a:r>
              <a:rPr lang="en-US" altLang="ko-KR" dirty="0"/>
              <a:t>hap</a:t>
            </a:r>
            <a:r>
              <a:rPr lang="ko-KR" altLang="en-US" dirty="0"/>
              <a:t>에 어떤 값이 있어야 다시 누적되는데</a:t>
            </a:r>
            <a:r>
              <a:rPr lang="en-US" altLang="ko-KR" dirty="0"/>
              <a:t>, hap </a:t>
            </a:r>
            <a:r>
              <a:rPr lang="ko-KR" altLang="en-US" dirty="0"/>
              <a:t>자체가 존재하지 않아 더할 것이 없어서</a:t>
            </a:r>
            <a:br>
              <a:rPr lang="en-US" altLang="ko-KR" dirty="0"/>
            </a:br>
            <a:r>
              <a:rPr lang="ko-KR" altLang="en-US" dirty="0"/>
              <a:t>오류가 발생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행에 </a:t>
            </a:r>
            <a:r>
              <a:rPr lang="en-US" altLang="ko-KR" dirty="0"/>
              <a:t>hap </a:t>
            </a:r>
            <a:r>
              <a:rPr lang="ko-KR" altLang="en-US" dirty="0"/>
              <a:t>을 초기화하는 코드를 추가하면 아래와 같음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E838DFA-6243-D04A-AFAD-FDA9F5ACC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811363"/>
              </p:ext>
            </p:extLst>
          </p:nvPr>
        </p:nvGraphicFramePr>
        <p:xfrm>
          <a:off x="746575" y="2888940"/>
          <a:ext cx="4410490" cy="19202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0049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3960441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8608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/>
                        </a:rPr>
                        <a:t>Code03-14(2).py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15341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06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, hap = 0, 0</a:t>
                      </a:r>
                    </a:p>
                    <a:p>
                      <a:pPr latinLnBrk="1"/>
                      <a:endParaRPr lang="en-US" altLang="ko-KR" sz="15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for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in range(1, 11, 1) :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hap = hap +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endParaRPr lang="en-US" altLang="ko-KR" sz="15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print("1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에서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10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까지의 합계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%d" % hap)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8C53BB6-DF4F-0607-A0CF-F8CA8A766E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443"/>
          <a:stretch/>
        </p:blipFill>
        <p:spPr>
          <a:xfrm>
            <a:off x="926595" y="5004175"/>
            <a:ext cx="4159262" cy="580454"/>
          </a:xfrm>
          <a:prstGeom prst="rect">
            <a:avLst/>
          </a:prstGeom>
        </p:spPr>
      </p:pic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099" y="2393885"/>
            <a:ext cx="2844717" cy="3533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1653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07 </a:t>
            </a:r>
            <a:r>
              <a:rPr lang="ko-KR" altLang="en-US" sz="2200" dirty="0" err="1"/>
              <a:t>반복문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for </a:t>
            </a:r>
            <a:r>
              <a:rPr lang="ko-KR" altLang="en-US" dirty="0"/>
              <a:t>문 활용</a:t>
            </a:r>
            <a:endParaRPr lang="en-US" altLang="ko-KR" dirty="0"/>
          </a:p>
          <a:p>
            <a:pPr lvl="1"/>
            <a:r>
              <a:rPr lang="en-US" altLang="ko-KR" dirty="0"/>
              <a:t>500</a:t>
            </a:r>
            <a:r>
              <a:rPr lang="ko-KR" altLang="en-US" dirty="0"/>
              <a:t>과 </a:t>
            </a:r>
            <a:r>
              <a:rPr lang="en-US" altLang="ko-KR" dirty="0"/>
              <a:t>1,000 </a:t>
            </a:r>
            <a:r>
              <a:rPr lang="ko-KR" altLang="en-US" dirty="0"/>
              <a:t>사이에 있는 홀수의 합계를 구하는 프로그램</a:t>
            </a:r>
            <a:endParaRPr lang="en-US" altLang="ko-KR" dirty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문의 범위를 지정하는 </a:t>
            </a:r>
            <a:r>
              <a:rPr lang="en-US" altLang="ko-KR" dirty="0"/>
              <a:t>range() </a:t>
            </a:r>
            <a:r>
              <a:rPr lang="ko-KR" altLang="en-US" dirty="0"/>
              <a:t>함수의 </a:t>
            </a:r>
            <a:r>
              <a:rPr lang="ko-KR" altLang="en-US" dirty="0" err="1"/>
              <a:t>시작값</a:t>
            </a:r>
            <a:r>
              <a:rPr lang="en-US" altLang="ko-KR" dirty="0"/>
              <a:t>, </a:t>
            </a:r>
            <a:r>
              <a:rPr lang="ko-KR" altLang="en-US" dirty="0" err="1"/>
              <a:t>끝값</a:t>
            </a:r>
            <a:r>
              <a:rPr lang="en-US" altLang="ko-KR" dirty="0"/>
              <a:t>+1, </a:t>
            </a:r>
            <a:r>
              <a:rPr lang="ko-KR" altLang="en-US" dirty="0" err="1"/>
              <a:t>증가값만</a:t>
            </a:r>
            <a:r>
              <a:rPr lang="ko-KR" altLang="en-US" dirty="0"/>
              <a:t> 적절히 변경하면 다양한 형태의 합계를 구할 수 있음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385631-C387-D287-E9F2-633FA8A1D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732979"/>
              </p:ext>
            </p:extLst>
          </p:nvPr>
        </p:nvGraphicFramePr>
        <p:xfrm>
          <a:off x="1033595" y="2753926"/>
          <a:ext cx="5895655" cy="18931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25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760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/>
                        </a:rPr>
                        <a:t>Code03-15.py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15426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06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, hap = 0, 0</a:t>
                      </a:r>
                    </a:p>
                    <a:p>
                      <a:pPr latinLnBrk="1"/>
                      <a:endParaRPr lang="en-US" altLang="ko-KR" sz="15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for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in range(501, 1001, 2) :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hap = hap +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endParaRPr lang="en-US" altLang="ko-KR" sz="15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print("500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과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1000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사이에 있는 홀수의 합계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%d" % hap)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981" y="3308206"/>
            <a:ext cx="3161449" cy="661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92836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07 </a:t>
            </a:r>
            <a:r>
              <a:rPr lang="ko-KR" altLang="en-US" sz="2200" dirty="0" err="1"/>
              <a:t>반복문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문은 </a:t>
            </a:r>
            <a:r>
              <a:rPr lang="en-US" altLang="ko-KR" dirty="0"/>
              <a:t>for </a:t>
            </a:r>
            <a:r>
              <a:rPr lang="ko-KR" altLang="en-US" dirty="0"/>
              <a:t>문 내부에 또 다른 </a:t>
            </a:r>
            <a:r>
              <a:rPr lang="en-US" altLang="ko-KR" dirty="0"/>
              <a:t>for </a:t>
            </a:r>
            <a:r>
              <a:rPr lang="ko-KR" altLang="en-US" dirty="0"/>
              <a:t>문이 들어 있는 형태</a:t>
            </a:r>
            <a:endParaRPr lang="en-US" altLang="ko-KR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756" y="2228868"/>
            <a:ext cx="4306995" cy="304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0512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en-US" altLang="ko-KR" dirty="0"/>
              <a:t>print() </a:t>
            </a:r>
            <a:r>
              <a:rPr lang="ko-KR" altLang="en-US" dirty="0"/>
              <a:t>함수와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print() </a:t>
            </a:r>
            <a:r>
              <a:rPr lang="ko-KR" altLang="en-US" dirty="0"/>
              <a:t>함수와 서식</a:t>
            </a:r>
            <a:endParaRPr lang="en-US" altLang="ko-KR" dirty="0"/>
          </a:p>
          <a:p>
            <a:pPr lvl="1"/>
            <a:r>
              <a:rPr lang="ko-KR" altLang="en-US" dirty="0"/>
              <a:t>서식과 숫자의 불일치 상황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93662" indent="0" algn="l">
              <a:buNone/>
            </a:pPr>
            <a:endParaRPr lang="ko-KR" altLang="en-US" sz="1800" b="0" i="0" u="none" strike="noStrike" baseline="0" dirty="0">
              <a:solidFill>
                <a:srgbClr val="000000"/>
              </a:solidFill>
              <a:latin typeface="DJYRBG+YDVYMjO12"/>
            </a:endParaRPr>
          </a:p>
          <a:p>
            <a:pPr lvl="1" algn="just"/>
            <a:r>
              <a:rPr lang="ko-KR" altLang="en-US" b="0" i="0" u="none" strike="noStrike" baseline="0" dirty="0">
                <a:latin typeface="DJYRBG+YDVYMjO12"/>
              </a:rPr>
              <a:t>세 번째 숫자인 </a:t>
            </a:r>
            <a:r>
              <a:rPr lang="en-US" altLang="ko-KR" b="0" i="0" u="none" strike="noStrike" baseline="0" dirty="0">
                <a:latin typeface="ITC Garamond Std Lt"/>
              </a:rPr>
              <a:t>0</a:t>
            </a:r>
            <a:r>
              <a:rPr lang="en-US" altLang="ko-KR" b="0" i="0" u="none" strike="noStrike" baseline="0" dirty="0">
                <a:latin typeface="DJYRBG+YDVYMjO12"/>
              </a:rPr>
              <a:t>.</a:t>
            </a:r>
            <a:r>
              <a:rPr lang="en-US" altLang="ko-KR" b="0" i="0" u="none" strike="noStrike" baseline="0" dirty="0">
                <a:latin typeface="ITC Garamond Std Lt"/>
              </a:rPr>
              <a:t>5</a:t>
            </a:r>
            <a:r>
              <a:rPr lang="ko-KR" altLang="en-US" b="0" i="0" u="none" strike="noStrike" baseline="0" dirty="0">
                <a:latin typeface="DJYRBG+YDVYMjO12"/>
              </a:rPr>
              <a:t>는 소수점이 있는 실수인데</a:t>
            </a:r>
            <a:r>
              <a:rPr lang="en-US" altLang="ko-KR" b="0" i="0" u="none" strike="noStrike" baseline="0" dirty="0">
                <a:latin typeface="DJYRBG+YDVYMjO12"/>
              </a:rPr>
              <a:t>, </a:t>
            </a:r>
            <a:r>
              <a:rPr lang="ko-KR" altLang="en-US" b="0" i="0" u="none" strike="noStrike" baseline="0" dirty="0">
                <a:latin typeface="DJYRBG+YDVYMjO12"/>
              </a:rPr>
              <a:t>서식에 정수형</a:t>
            </a:r>
            <a:r>
              <a:rPr lang="en-US" altLang="ko-KR" b="0" i="0" u="none" strike="noStrike" baseline="0" dirty="0">
                <a:latin typeface="DJYRBG+YDVYMjO12"/>
              </a:rPr>
              <a:t>(%</a:t>
            </a:r>
            <a:r>
              <a:rPr lang="en-US" altLang="ko-KR" b="0" i="0" u="none" strike="noStrike" baseline="0" dirty="0">
                <a:latin typeface="ITC Garamond Std Lt"/>
              </a:rPr>
              <a:t>d</a:t>
            </a:r>
            <a:r>
              <a:rPr lang="en-US" altLang="ko-KR" b="0" i="0" u="none" strike="noStrike" baseline="0" dirty="0">
                <a:latin typeface="DJYRBG+YDVYMjO12"/>
              </a:rPr>
              <a:t>)</a:t>
            </a:r>
            <a:r>
              <a:rPr lang="ko-KR" altLang="en-US" b="0" i="0" u="none" strike="noStrike" baseline="0" dirty="0">
                <a:latin typeface="DJYRBG+YDVYMjO12"/>
              </a:rPr>
              <a:t>을 사용했기 때문 </a:t>
            </a:r>
            <a:endParaRPr lang="en-US" altLang="ko-KR" b="0" i="0" u="none" strike="noStrike" baseline="0" dirty="0">
              <a:latin typeface="DJYRBG+YDVYMjO1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1598256"/>
            <a:ext cx="3475331" cy="570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34" y="2843935"/>
            <a:ext cx="3510942" cy="2520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48251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07 </a:t>
            </a:r>
            <a:r>
              <a:rPr lang="ko-KR" altLang="en-US" sz="2200" dirty="0" err="1"/>
              <a:t>반복문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  <a:endParaRPr lang="ko-KR" altLang="en-US" b="0" dirty="0"/>
          </a:p>
          <a:p>
            <a:pPr lvl="1"/>
            <a:r>
              <a:rPr lang="ko-KR" altLang="en-US" b="0" dirty="0"/>
              <a:t>중첩 </a:t>
            </a:r>
            <a:r>
              <a:rPr lang="en-US" altLang="ko-KR" b="0" dirty="0"/>
              <a:t>for </a:t>
            </a:r>
            <a:r>
              <a:rPr lang="ko-KR" altLang="en-US" b="0" dirty="0"/>
              <a:t>문의 기본 형식을 보여 주는 코드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846793E-14DB-EECB-B2BB-4B1C605E65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07"/>
          <a:stretch/>
        </p:blipFill>
        <p:spPr>
          <a:xfrm>
            <a:off x="1441839" y="2191003"/>
            <a:ext cx="6260323" cy="285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70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07 </a:t>
            </a:r>
            <a:r>
              <a:rPr lang="ko-KR" altLang="en-US" sz="2200" dirty="0" err="1"/>
              <a:t>반복문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  <a:endParaRPr lang="ko-KR" altLang="en-US" b="0" dirty="0"/>
          </a:p>
          <a:p>
            <a:pPr lvl="1"/>
            <a:r>
              <a:rPr lang="ko-KR" altLang="en-US" b="0" dirty="0"/>
              <a:t>중첩 </a:t>
            </a:r>
            <a:r>
              <a:rPr lang="en-US" altLang="ko-KR" b="0" dirty="0"/>
              <a:t>for </a:t>
            </a:r>
            <a:r>
              <a:rPr lang="ko-KR" altLang="en-US" b="0" dirty="0"/>
              <a:t>문의 기본 형식을 보여 주는 코드</a:t>
            </a:r>
            <a:endParaRPr lang="en-US" altLang="ko-KR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41"/>
          <a:stretch/>
        </p:blipFill>
        <p:spPr bwMode="auto">
          <a:xfrm>
            <a:off x="732156" y="2573905"/>
            <a:ext cx="3389795" cy="279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4797026" y="1913833"/>
            <a:ext cx="3687417" cy="3375374"/>
            <a:chOff x="4797025" y="1093762"/>
            <a:chExt cx="3687417" cy="3026645"/>
          </a:xfrm>
        </p:grpSpPr>
        <p:pic>
          <p:nvPicPr>
            <p:cNvPr id="5529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025" y="1093762"/>
              <a:ext cx="3687417" cy="2738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300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030" y="3966905"/>
              <a:ext cx="2342927" cy="153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66765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07 </a:t>
            </a:r>
            <a:r>
              <a:rPr lang="ko-KR" altLang="en-US" sz="2200" dirty="0" err="1"/>
              <a:t>반복문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 활용</a:t>
            </a:r>
            <a:endParaRPr lang="en-US" altLang="ko-KR" dirty="0"/>
          </a:p>
          <a:p>
            <a:pPr lvl="1"/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문을 활용해서 </a:t>
            </a:r>
            <a:r>
              <a:rPr lang="en-US" altLang="ko-KR" dirty="0"/>
              <a:t>2</a:t>
            </a:r>
            <a:r>
              <a:rPr lang="ko-KR" altLang="en-US" dirty="0"/>
              <a:t>단부터 </a:t>
            </a:r>
            <a:r>
              <a:rPr lang="en-US" altLang="ko-KR" dirty="0"/>
              <a:t>9</a:t>
            </a:r>
            <a:r>
              <a:rPr lang="ko-KR" altLang="en-US" dirty="0"/>
              <a:t>단까지 구구단을 출력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539" y="1987263"/>
            <a:ext cx="6408923" cy="3331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09049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07 </a:t>
            </a:r>
            <a:r>
              <a:rPr lang="ko-KR" altLang="en-US" sz="2200" dirty="0" err="1"/>
              <a:t>반복문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 활용</a:t>
            </a:r>
            <a:endParaRPr lang="en-US" altLang="ko-KR" dirty="0"/>
          </a:p>
          <a:p>
            <a:pPr lvl="1"/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문을 활용한 </a:t>
            </a:r>
            <a:r>
              <a:rPr lang="en-US" altLang="ko-KR" dirty="0"/>
              <a:t>2</a:t>
            </a:r>
            <a:r>
              <a:rPr lang="ko-KR" altLang="en-US" dirty="0"/>
              <a:t>단부터 </a:t>
            </a:r>
            <a:r>
              <a:rPr lang="en-US" altLang="ko-KR" dirty="0"/>
              <a:t>9</a:t>
            </a:r>
            <a:r>
              <a:rPr lang="ko-KR" altLang="en-US" dirty="0"/>
              <a:t>단까지의 구구단 출력 코드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C34BF59-AF7F-6211-A600-5E4FCBF25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701366"/>
              </p:ext>
            </p:extLst>
          </p:nvPr>
        </p:nvGraphicFramePr>
        <p:xfrm>
          <a:off x="1421650" y="2138162"/>
          <a:ext cx="5355595" cy="19209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44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4950551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8608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/>
                        </a:rPr>
                        <a:t>Code03-16.py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15348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06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nn-NO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i, k = 0, 0</a:t>
                      </a:r>
                    </a:p>
                    <a:p>
                      <a:pPr latinLnBrk="1"/>
                      <a:endParaRPr lang="nn-NO" altLang="ko-KR" sz="15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nn-NO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for i in range(2, 10, 1) :</a:t>
                      </a:r>
                    </a:p>
                    <a:p>
                      <a:pPr latinLnBrk="1"/>
                      <a:r>
                        <a:rPr lang="nn-NO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for k in range(1, 10, 1) :</a:t>
                      </a:r>
                    </a:p>
                    <a:p>
                      <a:pPr latinLnBrk="1"/>
                      <a:r>
                        <a:rPr lang="nn-NO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    print("%d X %d = %2d" % (i, k, i * k))</a:t>
                      </a:r>
                    </a:p>
                    <a:p>
                      <a:pPr latinLnBrk="1"/>
                      <a:r>
                        <a:rPr lang="nn-NO" altLang="ko-KR" sz="15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print("")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199" y="2617125"/>
            <a:ext cx="1249095" cy="235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0509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07 </a:t>
            </a:r>
            <a:r>
              <a:rPr lang="ko-KR" altLang="en-US" sz="2200" dirty="0" err="1"/>
              <a:t>반복문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 활용</a:t>
            </a:r>
            <a:endParaRPr lang="en-US" altLang="ko-KR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433" y="2078850"/>
            <a:ext cx="3999135" cy="2387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81361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07 </a:t>
            </a:r>
            <a:r>
              <a:rPr lang="ko-KR" altLang="en-US" sz="2200" dirty="0" err="1"/>
              <a:t>반복문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while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en-US" altLang="ko-KR" dirty="0"/>
              <a:t>while </a:t>
            </a:r>
            <a:r>
              <a:rPr lang="ko-KR" altLang="en-US" dirty="0"/>
              <a:t>문의 기본 형식과 실행 순서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while </a:t>
            </a:r>
            <a:r>
              <a:rPr lang="ko-KR" altLang="en-US" dirty="0"/>
              <a:t>문 안의 </a:t>
            </a:r>
            <a:r>
              <a:rPr lang="ko-KR" altLang="en-US" dirty="0" err="1"/>
              <a:t>조건식을</a:t>
            </a:r>
            <a:r>
              <a:rPr lang="ko-KR" altLang="en-US" dirty="0"/>
              <a:t> 확인해 이 값이 참이면 ‘반복할 문장들’을 수행</a:t>
            </a:r>
            <a:endParaRPr lang="en-US" altLang="ko-KR" dirty="0"/>
          </a:p>
          <a:p>
            <a:pPr lvl="1"/>
            <a:r>
              <a:rPr lang="ko-KR" altLang="en-US" dirty="0"/>
              <a:t>그리고 ‘반복할 문장들’이 끝나는 곳에서 다시 </a:t>
            </a:r>
            <a:r>
              <a:rPr lang="ko-KR" altLang="en-US" dirty="0" err="1"/>
              <a:t>조건식으로</a:t>
            </a:r>
            <a:r>
              <a:rPr lang="ko-KR" altLang="en-US" dirty="0"/>
              <a:t> 돌아와 같은 동작을 반복</a:t>
            </a:r>
            <a:endParaRPr lang="en-US" altLang="ko-KR" dirty="0"/>
          </a:p>
          <a:p>
            <a:pPr lvl="1"/>
            <a:r>
              <a:rPr lang="ko-KR" altLang="en-US" dirty="0"/>
              <a:t>조건식이 참인 동안에는 계속 반복한다는 점에 유의</a:t>
            </a: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37" y="1635439"/>
            <a:ext cx="2552984" cy="2153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09130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07 </a:t>
            </a:r>
            <a:r>
              <a:rPr lang="ko-KR" altLang="en-US" sz="2200" dirty="0" err="1"/>
              <a:t>반복문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while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문과 비슷하게 사용할 수 있는 </a:t>
            </a:r>
            <a:r>
              <a:rPr lang="en-US" altLang="ko-KR" dirty="0"/>
              <a:t>while </a:t>
            </a:r>
            <a:r>
              <a:rPr lang="ko-KR" altLang="en-US" dirty="0"/>
              <a:t>문의 형식은 다음과 같음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while </a:t>
            </a:r>
            <a:r>
              <a:rPr lang="ko-KR" altLang="en-US" dirty="0"/>
              <a:t>문을 활용하여 ‘안녕하세요</a:t>
            </a:r>
            <a:r>
              <a:rPr lang="en-US" altLang="ko-KR" dirty="0"/>
              <a:t>?~’ </a:t>
            </a:r>
            <a:r>
              <a:rPr lang="ko-KR" altLang="en-US" dirty="0"/>
              <a:t>문장을 </a:t>
            </a:r>
            <a:r>
              <a:rPr lang="en-US" altLang="ko-KR" dirty="0"/>
              <a:t>3</a:t>
            </a:r>
            <a:r>
              <a:rPr lang="ko-KR" altLang="en-US" dirty="0"/>
              <a:t>회 출력하는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15" y="1538790"/>
            <a:ext cx="1795755" cy="1380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54042" y="3293985"/>
            <a:ext cx="8193433" cy="1305144"/>
            <a:chOff x="654042" y="4149080"/>
            <a:chExt cx="8193433" cy="1653515"/>
          </a:xfrm>
        </p:grpSpPr>
        <p:pic>
          <p:nvPicPr>
            <p:cNvPr id="6041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042" y="4149080"/>
              <a:ext cx="4588905" cy="1653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4551" y="4209087"/>
              <a:ext cx="3602924" cy="1587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8575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07 </a:t>
            </a:r>
            <a:r>
              <a:rPr lang="ko-KR" altLang="en-US" sz="2200" dirty="0" err="1"/>
              <a:t>반복문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while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en-US" altLang="ko-KR" dirty="0"/>
              <a:t>Code03-14(2).</a:t>
            </a:r>
            <a:r>
              <a:rPr lang="en-US" altLang="ko-KR" dirty="0" err="1"/>
              <a:t>py</a:t>
            </a:r>
            <a:r>
              <a:rPr lang="ko-KR" altLang="en-US" dirty="0"/>
              <a:t>에서 </a:t>
            </a:r>
            <a:r>
              <a:rPr lang="en-US" altLang="ko-KR" dirty="0"/>
              <a:t>for </a:t>
            </a:r>
            <a:r>
              <a:rPr lang="ko-KR" altLang="en-US" dirty="0"/>
              <a:t>문으로 작성한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/>
              <a:t>까지의</a:t>
            </a:r>
            <a:r>
              <a:rPr lang="en-US" altLang="ko-KR" dirty="0"/>
              <a:t> </a:t>
            </a:r>
            <a:r>
              <a:rPr lang="ko-KR" altLang="en-US" dirty="0"/>
              <a:t>합계 구하기를 </a:t>
            </a:r>
            <a:r>
              <a:rPr lang="en-US" altLang="ko-KR" dirty="0"/>
              <a:t>while </a:t>
            </a:r>
            <a:r>
              <a:rPr lang="ko-KR" altLang="en-US" dirty="0"/>
              <a:t>문으로 구현</a:t>
            </a: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94F3861-0ED5-5F81-293A-3EBBE62FA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789653"/>
              </p:ext>
            </p:extLst>
          </p:nvPr>
        </p:nvGraphicFramePr>
        <p:xfrm>
          <a:off x="1286636" y="2288873"/>
          <a:ext cx="5895655" cy="2621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5054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400601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8608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D2Coding" panose="020B0609020101020101" pitchFamily="49" charset="-127"/>
                          <a:ea typeface="D2Coding" panose="020B0609020101020101"/>
                        </a:rPr>
                        <a:t>Code03-17.py</a:t>
                      </a:r>
                      <a:endParaRPr lang="ko-KR" altLang="en-US" sz="1700" dirty="0"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2352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7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7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7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7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7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7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7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08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, hap = 0, 0</a:t>
                      </a:r>
                    </a:p>
                    <a:p>
                      <a:pPr latinLnBrk="1"/>
                      <a:endParaRPr lang="en-US" altLang="ko-KR" sz="17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70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= 1</a:t>
                      </a:r>
                    </a:p>
                    <a:p>
                      <a:pPr latinLnBrk="1"/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while </a:t>
                      </a:r>
                      <a:r>
                        <a:rPr lang="en-US" altLang="ko-KR" sz="170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&lt; 11 :</a:t>
                      </a:r>
                    </a:p>
                    <a:p>
                      <a:pPr latinLnBrk="1"/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hap = hap + </a:t>
                      </a:r>
                      <a:r>
                        <a:rPr lang="en-US" altLang="ko-KR" sz="170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</a:t>
                      </a:r>
                      <a:endParaRPr lang="en-US" altLang="ko-KR" sz="17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</a:t>
                      </a:r>
                      <a:r>
                        <a:rPr lang="en-US" altLang="ko-KR" sz="170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= </a:t>
                      </a:r>
                      <a:r>
                        <a:rPr lang="en-US" altLang="ko-KR" sz="170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+ 1</a:t>
                      </a:r>
                    </a:p>
                    <a:p>
                      <a:pPr latinLnBrk="1"/>
                      <a:endParaRPr lang="en-US" altLang="ko-KR" sz="17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print("1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에서 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10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까지의 합계 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%d" % hap)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41A5E7D-EFF9-C69B-9779-7001837D9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333"/>
          <a:stretch/>
        </p:blipFill>
        <p:spPr>
          <a:xfrm>
            <a:off x="5091177" y="3429000"/>
            <a:ext cx="3443014" cy="67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783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07 </a:t>
            </a:r>
            <a:r>
              <a:rPr lang="ko-KR" altLang="en-US" sz="2200" dirty="0" err="1"/>
              <a:t>반복문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while </a:t>
            </a:r>
            <a:r>
              <a:rPr lang="ko-KR" altLang="en-US" dirty="0"/>
              <a:t>문 무한반복</a:t>
            </a:r>
            <a:endParaRPr lang="en-US" altLang="ko-KR" dirty="0"/>
          </a:p>
          <a:p>
            <a:pPr lvl="1"/>
            <a:r>
              <a:rPr lang="en-US" altLang="ko-KR" dirty="0"/>
              <a:t>while </a:t>
            </a:r>
            <a:r>
              <a:rPr lang="ko-KR" altLang="en-US" dirty="0"/>
              <a:t>문의 조건에 </a:t>
            </a:r>
            <a:r>
              <a:rPr lang="en-US" altLang="ko-KR" dirty="0"/>
              <a:t>‘True’</a:t>
            </a:r>
            <a:r>
              <a:rPr lang="ko-KR" altLang="en-US" dirty="0"/>
              <a:t>를 넣음</a:t>
            </a:r>
            <a:endParaRPr lang="en-US" altLang="ko-KR" dirty="0"/>
          </a:p>
          <a:p>
            <a:pPr lvl="1"/>
            <a:r>
              <a:rPr lang="ko-KR" altLang="en-US" dirty="0"/>
              <a:t>무한 루프를 반복하는 간단한 </a:t>
            </a:r>
            <a:r>
              <a:rPr lang="en-US" altLang="ko-KR" dirty="0"/>
              <a:t>while </a:t>
            </a:r>
            <a:r>
              <a:rPr lang="ko-KR" altLang="en-US" dirty="0"/>
              <a:t>문을 실행하면</a:t>
            </a:r>
            <a:r>
              <a:rPr lang="en-US" altLang="ko-KR" dirty="0"/>
              <a:t> </a:t>
            </a:r>
            <a:r>
              <a:rPr lang="ko-KR" altLang="en-US" dirty="0"/>
              <a:t>글자가 무한정 출력되는데</a:t>
            </a:r>
            <a:r>
              <a:rPr lang="en-US" altLang="ko-KR" dirty="0"/>
              <a:t>, </a:t>
            </a:r>
            <a:r>
              <a:rPr lang="ko-KR" altLang="en-US" dirty="0"/>
              <a:t>중지하려면 </a:t>
            </a:r>
            <a:r>
              <a:rPr lang="en-US" altLang="ko-KR" dirty="0"/>
              <a:t>Ctrl + C </a:t>
            </a:r>
            <a:r>
              <a:rPr lang="ko-KR" altLang="en-US" dirty="0"/>
              <a:t>를 누름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75" y="2768928"/>
            <a:ext cx="2476232" cy="2373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981" y="3234106"/>
            <a:ext cx="3415779" cy="195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93901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07 </a:t>
            </a:r>
            <a:r>
              <a:rPr lang="ko-KR" altLang="en-US" sz="2200" dirty="0" err="1"/>
              <a:t>반복문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break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앞서 배운 </a:t>
            </a:r>
            <a:r>
              <a:rPr lang="en-US" altLang="ko-KR" dirty="0"/>
              <a:t>for </a:t>
            </a:r>
            <a:r>
              <a:rPr lang="ko-KR" altLang="en-US" dirty="0"/>
              <a:t>문은 </a:t>
            </a:r>
            <a:r>
              <a:rPr lang="en-US" altLang="ko-KR" dirty="0"/>
              <a:t>range( ) </a:t>
            </a:r>
            <a:r>
              <a:rPr lang="ko-KR" altLang="en-US" dirty="0"/>
              <a:t>함수에서 지정한 범위를 벗어나면 종료함</a:t>
            </a:r>
            <a:endParaRPr lang="en-US" altLang="ko-KR" dirty="0"/>
          </a:p>
          <a:p>
            <a:pPr lvl="1"/>
            <a:r>
              <a:rPr lang="en-US" altLang="ko-KR" dirty="0"/>
              <a:t>while </a:t>
            </a:r>
            <a:r>
              <a:rPr lang="ko-KR" altLang="en-US" dirty="0"/>
              <a:t>문은 조건식이 거짓이 되면 종료하거나 무한 반복해 </a:t>
            </a:r>
            <a:r>
              <a:rPr lang="en-US" altLang="ko-KR" dirty="0"/>
              <a:t>Ctrl + C </a:t>
            </a:r>
            <a:r>
              <a:rPr lang="ko-KR" altLang="en-US" dirty="0"/>
              <a:t>를 누르면 종료</a:t>
            </a:r>
            <a:endParaRPr lang="en-US" altLang="ko-KR" dirty="0"/>
          </a:p>
          <a:p>
            <a:pPr lvl="1"/>
            <a:r>
              <a:rPr lang="en-US" altLang="ko-KR" dirty="0"/>
              <a:t>break </a:t>
            </a:r>
            <a:r>
              <a:rPr lang="ko-KR" altLang="en-US" dirty="0"/>
              <a:t>문은 계속되는 반복을 </a:t>
            </a:r>
            <a:r>
              <a:rPr lang="en-US" altLang="ko-KR" dirty="0"/>
              <a:t>‘</a:t>
            </a:r>
            <a:r>
              <a:rPr lang="ko-KR" altLang="en-US" dirty="0"/>
              <a:t>논리적으로</a:t>
            </a:r>
            <a:r>
              <a:rPr lang="en-US" altLang="ko-KR" dirty="0"/>
              <a:t>’ </a:t>
            </a:r>
            <a:r>
              <a:rPr lang="ko-KR" altLang="en-US" dirty="0"/>
              <a:t>빠져나가는 방법</a:t>
            </a: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11" y="2911943"/>
            <a:ext cx="3518175" cy="26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005" y="3197271"/>
            <a:ext cx="3758446" cy="221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12885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4450</Words>
  <Application>Microsoft Office PowerPoint</Application>
  <PresentationFormat>화면 슬라이드 쇼(4:3)</PresentationFormat>
  <Paragraphs>926</Paragraphs>
  <Slides>104</Slides>
  <Notes>51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14" baseType="lpstr">
      <vt:lpstr>D2Coding</vt:lpstr>
      <vt:lpstr>DJYRBG+YDVYMjO12</vt:lpstr>
      <vt:lpstr>HHHOAY+YDVYMjO12</vt:lpstr>
      <vt:lpstr>HY견고딕</vt:lpstr>
      <vt:lpstr>ITC Garamond Std Lt</vt:lpstr>
      <vt:lpstr>맑은 고딕</vt:lpstr>
      <vt:lpstr>Arial</vt:lpstr>
      <vt:lpstr>Verdana</vt:lpstr>
      <vt:lpstr>Wingdings</vt:lpstr>
      <vt:lpstr>1_Office 테마</vt:lpstr>
      <vt:lpstr>PowerPoint 프레젠테이션</vt:lpstr>
      <vt:lpstr>PowerPoint 프레젠테이션</vt:lpstr>
      <vt:lpstr>Section 01 이 장에서 만들 프로그램</vt:lpstr>
      <vt:lpstr>Section 01 이 장에서 만들 프로그램</vt:lpstr>
      <vt:lpstr>Section 02 print() 함수와 출력</vt:lpstr>
      <vt:lpstr>Section 02 print() 함수와 출력</vt:lpstr>
      <vt:lpstr>Section 02 print() 함수와 출력</vt:lpstr>
      <vt:lpstr>Section 02 print() 함수와 출력</vt:lpstr>
      <vt:lpstr>Section 02 print() 함수와 출력</vt:lpstr>
      <vt:lpstr>Section 02 print() 함수와 출력</vt:lpstr>
      <vt:lpstr>Section 02 print() 함수와 출력</vt:lpstr>
      <vt:lpstr>Section 02 print() 함수와 출력</vt:lpstr>
      <vt:lpstr>Section 02 print() 함수와 출력</vt:lpstr>
      <vt:lpstr>Section 02 print() 함수와 출력</vt:lpstr>
      <vt:lpstr>Section 02 print() 함수와 출력</vt:lpstr>
      <vt:lpstr>Section 02 print() 함수와 출력</vt:lpstr>
      <vt:lpstr>Section 02 print() 함수와 출력</vt:lpstr>
      <vt:lpstr>Section 02 print() 함수와 출력</vt:lpstr>
      <vt:lpstr>Section 02 print() 함수와 출력</vt:lpstr>
      <vt:lpstr>Section 03 변수의 선언과 사용</vt:lpstr>
      <vt:lpstr>Section 03 변수의 선언과 사용</vt:lpstr>
      <vt:lpstr>Section 03 변수의 선언과 사용</vt:lpstr>
      <vt:lpstr>Section 03 변수의 선언과 사용</vt:lpstr>
      <vt:lpstr>Section 03 변수의 선언과 사용</vt:lpstr>
      <vt:lpstr>Section 03 변수의 선언과 사용</vt:lpstr>
      <vt:lpstr>Section 03 변수의 선언과 사용</vt:lpstr>
      <vt:lpstr>Section 03 변수의 선언과 사용</vt:lpstr>
      <vt:lpstr>Section 03 변수의 선언과 사용</vt:lpstr>
      <vt:lpstr>Section 03 변수의 선언과 사용</vt:lpstr>
      <vt:lpstr>Section 03 변수의 선언과 사용</vt:lpstr>
      <vt:lpstr>Section 03 변수의 선언과 사용</vt:lpstr>
      <vt:lpstr>Section 04 데이터형</vt:lpstr>
      <vt:lpstr>Section 04 데이터형</vt:lpstr>
      <vt:lpstr>Section 04 데이터형</vt:lpstr>
      <vt:lpstr>Section 04 데이터형</vt:lpstr>
      <vt:lpstr>Section 04 데이터형</vt:lpstr>
      <vt:lpstr>Section 04 데이터형</vt:lpstr>
      <vt:lpstr>Section 04 데이터형</vt:lpstr>
      <vt:lpstr>Section 04 데이터형</vt:lpstr>
      <vt:lpstr>Section 04 데이터형</vt:lpstr>
      <vt:lpstr>Section 04 데이터형</vt:lpstr>
      <vt:lpstr>Section 04 데이터형</vt:lpstr>
      <vt:lpstr>Section 04 데이터형</vt:lpstr>
      <vt:lpstr>Section 04 데이터형</vt:lpstr>
      <vt:lpstr>Section 05 연산자</vt:lpstr>
      <vt:lpstr>Section 05 연산자</vt:lpstr>
      <vt:lpstr>Section 05 연산자</vt:lpstr>
      <vt:lpstr>Section 05 연산자</vt:lpstr>
      <vt:lpstr>Section 05 연산자</vt:lpstr>
      <vt:lpstr>Section 05 연산자</vt:lpstr>
      <vt:lpstr>Section 05 연산자</vt:lpstr>
      <vt:lpstr>Section 05 연산자</vt:lpstr>
      <vt:lpstr>Section 05 연산자</vt:lpstr>
      <vt:lpstr>Section 05 연산자</vt:lpstr>
      <vt:lpstr>Section 05 연산자</vt:lpstr>
      <vt:lpstr>Section 05 연산자</vt:lpstr>
      <vt:lpstr>Section 05 연산자</vt:lpstr>
      <vt:lpstr>Section 05 연산자</vt:lpstr>
      <vt:lpstr>Section 05 연산자</vt:lpstr>
      <vt:lpstr>Section 06 조건문</vt:lpstr>
      <vt:lpstr>Section 06 조건문</vt:lpstr>
      <vt:lpstr>Section 06 조건문</vt:lpstr>
      <vt:lpstr>Section 06 조건문</vt:lpstr>
      <vt:lpstr>Section 06 조건문</vt:lpstr>
      <vt:lpstr>Section 06 조건문</vt:lpstr>
      <vt:lpstr>Section 06 조건문</vt:lpstr>
      <vt:lpstr>Section 06 조건문</vt:lpstr>
      <vt:lpstr>Section 06 조건문</vt:lpstr>
      <vt:lpstr>Section 06 조건문</vt:lpstr>
      <vt:lpstr>Section 06 조건문</vt:lpstr>
      <vt:lpstr>Section 06 조건문</vt:lpstr>
      <vt:lpstr>Section 06 조건문</vt:lpstr>
      <vt:lpstr>Section 06 조건문</vt:lpstr>
      <vt:lpstr>Section 06 조건문</vt:lpstr>
      <vt:lpstr>Section 06 조건문</vt:lpstr>
      <vt:lpstr>Section 06 조건문</vt:lpstr>
      <vt:lpstr>Section 06 조건문</vt:lpstr>
      <vt:lpstr>Section 06 조건문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시영</cp:lastModifiedBy>
  <cp:revision>530</cp:revision>
  <dcterms:created xsi:type="dcterms:W3CDTF">2012-07-23T02:34:37Z</dcterms:created>
  <dcterms:modified xsi:type="dcterms:W3CDTF">2023-07-09T07:16:29Z</dcterms:modified>
  <cp:version/>
</cp:coreProperties>
</file>